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2"/>
  </p:notesMasterIdLst>
  <p:sldIdLst>
    <p:sldId id="256" r:id="rId2"/>
    <p:sldId id="263" r:id="rId3"/>
    <p:sldId id="330" r:id="rId4"/>
    <p:sldId id="596" r:id="rId5"/>
    <p:sldId id="342" r:id="rId6"/>
    <p:sldId id="335" r:id="rId7"/>
    <p:sldId id="371" r:id="rId8"/>
    <p:sldId id="595" r:id="rId9"/>
    <p:sldId id="321" r:id="rId10"/>
    <p:sldId id="261" r:id="rId11"/>
    <p:sldId id="363" r:id="rId12"/>
    <p:sldId id="332" r:id="rId13"/>
    <p:sldId id="267" r:id="rId14"/>
    <p:sldId id="316" r:id="rId15"/>
    <p:sldId id="315" r:id="rId16"/>
    <p:sldId id="329" r:id="rId17"/>
    <p:sldId id="297" r:id="rId18"/>
    <p:sldId id="337" r:id="rId19"/>
    <p:sldId id="289" r:id="rId20"/>
    <p:sldId id="336" r:id="rId21"/>
    <p:sldId id="273" r:id="rId22"/>
    <p:sldId id="274" r:id="rId23"/>
    <p:sldId id="280" r:id="rId24"/>
    <p:sldId id="302" r:id="rId25"/>
    <p:sldId id="343" r:id="rId26"/>
    <p:sldId id="347" r:id="rId27"/>
    <p:sldId id="348" r:id="rId28"/>
    <p:sldId id="349" r:id="rId29"/>
    <p:sldId id="350" r:id="rId30"/>
    <p:sldId id="351" r:id="rId31"/>
    <p:sldId id="352" r:id="rId32"/>
    <p:sldId id="353" r:id="rId33"/>
    <p:sldId id="354" r:id="rId34"/>
    <p:sldId id="355" r:id="rId35"/>
    <p:sldId id="333" r:id="rId36"/>
    <p:sldId id="339" r:id="rId37"/>
    <p:sldId id="356" r:id="rId38"/>
    <p:sldId id="340" r:id="rId39"/>
    <p:sldId id="458" r:id="rId40"/>
    <p:sldId id="338" r:id="rId4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00FF80"/>
    <a:srgbClr val="00FF00"/>
    <a:srgbClr val="FF6666"/>
    <a:srgbClr val="408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266"/>
    <p:restoredTop sz="93810"/>
  </p:normalViewPr>
  <p:slideViewPr>
    <p:cSldViewPr snapToGrid="0" snapToObjects="1">
      <p:cViewPr varScale="1">
        <p:scale>
          <a:sx n="120" d="100"/>
          <a:sy n="120" d="100"/>
        </p:scale>
        <p:origin x="260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jpg>
</file>

<file path=ppt/media/image10.jpg>
</file>

<file path=ppt/media/image11.jp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F8777-1296-8B4D-9BD4-528A6F96FB80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DE89D-FC32-DD49-9E93-4610F3770AE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144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Mapping means break an</a:t>
            </a:r>
            <a:r>
              <a:rPr lang="en-US" baseline="0" dirty="0"/>
              <a:t> input into parts and assign each input to a node.</a:t>
            </a:r>
          </a:p>
          <a:p>
            <a:endParaRPr lang="en-US" baseline="0" dirty="0"/>
          </a:p>
          <a:p>
            <a:r>
              <a:rPr lang="en-US" dirty="0"/>
              <a:t>Lets remember</a:t>
            </a:r>
            <a:r>
              <a:rPr lang="en-US" baseline="0" dirty="0"/>
              <a:t> HDFS. A file is broken into blocks. </a:t>
            </a:r>
          </a:p>
          <a:p>
            <a:endParaRPr lang="en-US" baseline="0" dirty="0"/>
          </a:p>
          <a:p>
            <a:r>
              <a:rPr lang="en-US" baseline="0" dirty="0"/>
              <a:t>Each part is going to be equal to a block. Also, Remember that blocks are stored in several places ?</a:t>
            </a:r>
          </a:p>
          <a:p>
            <a:endParaRPr lang="en-US" baseline="0" dirty="0"/>
          </a:p>
          <a:p>
            <a:r>
              <a:rPr lang="en-US" baseline="0" dirty="0"/>
              <a:t>So during the map phase Hadoop is going to create a list of parts (blocks) and where is going to be executed. </a:t>
            </a:r>
          </a:p>
          <a:p>
            <a:endParaRPr lang="en-US" baseline="0" dirty="0"/>
          </a:p>
          <a:p>
            <a:r>
              <a:rPr lang="en-US" baseline="0" dirty="0"/>
              <a:t>Then is going to execute the plan describe on the list.</a:t>
            </a:r>
          </a:p>
          <a:p>
            <a:endParaRPr lang="en-US" baseline="0" dirty="0"/>
          </a:p>
          <a:p>
            <a:r>
              <a:rPr lang="en-US" baseline="0" dirty="0"/>
              <a:t>This list is optimized to move as less data as possible. Data locality concept.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242D9-1416-E542-B9FB-0DAF605DF7A2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919677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That</a:t>
            </a:r>
            <a:r>
              <a:rPr lang="en-US" baseline="0" dirty="0"/>
              <a:t> what the reduce phase does.</a:t>
            </a:r>
          </a:p>
          <a:p>
            <a:endParaRPr lang="en-US" baseline="0" dirty="0"/>
          </a:p>
          <a:p>
            <a:r>
              <a:rPr lang="en-US" baseline="0" dirty="0"/>
              <a:t>It uses one key provided by the user to pack records together to be processed in one node on the reducer phase.</a:t>
            </a:r>
          </a:p>
          <a:p>
            <a:endParaRPr lang="en-US" baseline="0" dirty="0"/>
          </a:p>
          <a:p>
            <a:r>
              <a:rPr lang="en-US" dirty="0"/>
              <a:t>If this is a</a:t>
            </a:r>
            <a:r>
              <a:rPr lang="en-US" baseline="0" dirty="0"/>
              <a:t> little confusing at the beginning be patient it will become clear when we solve problems with it.</a:t>
            </a:r>
          </a:p>
          <a:p>
            <a:endParaRPr lang="en-US" baseline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242D9-1416-E542-B9FB-0DAF605DF7A2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1433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On Node 1, There will be two types of workers one for HDFS and one for MapReduce.</a:t>
            </a:r>
          </a:p>
          <a:p>
            <a:endParaRPr lang="en-US" baseline="0" dirty="0"/>
          </a:p>
          <a:p>
            <a:r>
              <a:rPr lang="en-US" baseline="0" dirty="0"/>
              <a:t>The worker for HDFS is called DataNode.</a:t>
            </a:r>
          </a:p>
          <a:p>
            <a:endParaRPr lang="en-US" baseline="0" dirty="0"/>
          </a:p>
          <a:p>
            <a:r>
              <a:rPr lang="en-US" baseline="0" dirty="0"/>
              <a:t>The worker for MapReduce is called TaskTracker. The reason for this name is that a task in this context is running in one machine to process one part.</a:t>
            </a:r>
          </a:p>
          <a:p>
            <a:r>
              <a:rPr lang="en-US" baseline="0" dirty="0"/>
              <a:t>The task tracker is responsible to propagate information about the progress of that task to the Master. </a:t>
            </a:r>
          </a:p>
          <a:p>
            <a:endParaRPr lang="en-US" dirty="0"/>
          </a:p>
          <a:p>
            <a:r>
              <a:rPr lang="en-US" dirty="0"/>
              <a:t>Each node in the cluster defines a property</a:t>
            </a:r>
            <a:r>
              <a:rPr lang="en-US" baseline="0" dirty="0"/>
              <a:t> for how many slots of tasks can be executed in parallel.</a:t>
            </a:r>
          </a:p>
          <a:p>
            <a:endParaRPr lang="en-US" baseline="0" dirty="0"/>
          </a:p>
          <a:p>
            <a:r>
              <a:rPr lang="en-US" baseline="0" dirty="0"/>
              <a:t>This number depends on the Hardware of the Node.</a:t>
            </a:r>
          </a:p>
          <a:p>
            <a:endParaRPr lang="en-US" baseline="0" dirty="0"/>
          </a:p>
          <a:p>
            <a:r>
              <a:rPr lang="en-US" baseline="0" dirty="0"/>
              <a:t>Ex. If I have machines with different capacity on the cluster, I can say on the bigger box allow 10 slots while the small box is running 6 slots.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2D242D9-1416-E542-B9FB-0DAF605DF7A2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88280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88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62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25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6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1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095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76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75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7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5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853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d_bigData_nodes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271"/>
            <a:ext cx="9144000" cy="36575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22285"/>
            <a:ext cx="7772400" cy="131542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Hadoop: </a:t>
            </a:r>
            <a:b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Distributed Processing of Big Data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20135"/>
            <a:ext cx="6400800" cy="935694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accent1">
                    <a:lumMod val="75000"/>
                  </a:schemeClr>
                </a:solidFill>
              </a:rPr>
              <a:t>Lecture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01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6117864"/>
            <a:ext cx="9144000" cy="7401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Marilson Campos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UCSC Extension - 2022</a:t>
            </a:r>
          </a:p>
        </p:txBody>
      </p:sp>
    </p:spTree>
    <p:extLst>
      <p:ext uri="{BB962C8B-B14F-4D97-AF65-F5344CB8AC3E}">
        <p14:creationId xmlns:p14="http://schemas.microsoft.com/office/powerpoint/2010/main" val="3490572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New Architecture is needed</a:t>
            </a:r>
            <a:b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Data Transfer </a:t>
            </a:r>
            <a:r>
              <a:rPr lang="en-US" sz="3200" dirty="0"/>
              <a:t>versus</a:t>
            </a: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 Storage Size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1990 </a:t>
            </a:r>
          </a:p>
          <a:p>
            <a:pPr lvl="1"/>
            <a:r>
              <a:rPr lang="en-US" dirty="0"/>
              <a:t>1Gb Storage </a:t>
            </a:r>
          </a:p>
          <a:p>
            <a:pPr lvl="1"/>
            <a:r>
              <a:rPr lang="en-US" dirty="0"/>
              <a:t>4Mb per second data transfer </a:t>
            </a:r>
          </a:p>
          <a:p>
            <a:pPr lvl="1"/>
            <a:r>
              <a:rPr lang="en-US" dirty="0"/>
              <a:t>Time to read all data = </a:t>
            </a:r>
            <a:r>
              <a:rPr lang="en-US" b="1" dirty="0"/>
              <a:t>approx. 4 minutes</a:t>
            </a:r>
          </a:p>
          <a:p>
            <a:endParaRPr lang="en-US" dirty="0"/>
          </a:p>
          <a:p>
            <a:r>
              <a:rPr lang="en-US" dirty="0"/>
              <a:t>2019</a:t>
            </a:r>
          </a:p>
          <a:p>
            <a:pPr lvl="1"/>
            <a:r>
              <a:rPr lang="en-US" dirty="0"/>
              <a:t>4,000Gb Storage (~4Tb)</a:t>
            </a:r>
          </a:p>
          <a:p>
            <a:pPr lvl="1"/>
            <a:r>
              <a:rPr lang="en-US" dirty="0"/>
              <a:t>100Mb per second data transfer</a:t>
            </a:r>
          </a:p>
          <a:p>
            <a:pPr lvl="1"/>
            <a:r>
              <a:rPr lang="en-US" dirty="0"/>
              <a:t>Time to read all data = </a:t>
            </a:r>
            <a:r>
              <a:rPr lang="en-US" b="1" dirty="0"/>
              <a:t>approx. 11 hours.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0326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1Mb data transfer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11</a:t>
            </a:fld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00300610"/>
              </p:ext>
            </p:extLst>
          </p:nvPr>
        </p:nvGraphicFramePr>
        <p:xfrm>
          <a:off x="1727389" y="1686675"/>
          <a:ext cx="5811218" cy="4314233"/>
        </p:xfrm>
        <a:graphic>
          <a:graphicData uri="http://schemas.openxmlformats.org/drawingml/2006/table">
            <a:tbl>
              <a:tblPr firstRow="1" bandRow="1">
                <a:tableStyleId>{7E9639D4-E3E2-4D34-9284-5A2195B3D0D7}</a:tableStyleId>
              </a:tblPr>
              <a:tblGrid>
                <a:gridCol w="25771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3406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Operation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X Speed factor</a:t>
                      </a: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Processor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1000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48574742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Memory Read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120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SSD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20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Disk Read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>
                          <a:solidFill>
                            <a:schemeClr val="tx2">
                              <a:lumMod val="60000"/>
                              <a:lumOff val="40000"/>
                            </a:schemeClr>
                          </a:solidFill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Disk Seek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sz="2800" dirty="0"/>
                        <a:t>½ x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16319"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1Gpbs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800" dirty="0"/>
                        <a:t>½ x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46303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595389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Big Data </a:t>
            </a:r>
            <a:b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The 5 V’s of Big Data</a:t>
            </a:r>
          </a:p>
        </p:txBody>
      </p:sp>
      <p:cxnSp>
        <p:nvCxnSpPr>
          <p:cNvPr id="27" name="Straight Connector 26"/>
          <p:cNvCxnSpPr/>
          <p:nvPr/>
        </p:nvCxnSpPr>
        <p:spPr>
          <a:xfrm flipV="1">
            <a:off x="3537365" y="4499643"/>
            <a:ext cx="308441" cy="17839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537365" y="3716703"/>
            <a:ext cx="308441" cy="17839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 flipV="1">
            <a:off x="4828243" y="4499643"/>
            <a:ext cx="308441" cy="17839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>
            <a:off x="4828243" y="3716703"/>
            <a:ext cx="308441" cy="178398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19"/>
          <p:cNvSpPr>
            <a:spLocks noChangeArrowheads="1"/>
          </p:cNvSpPr>
          <p:nvPr/>
        </p:nvSpPr>
        <p:spPr bwMode="auto">
          <a:xfrm>
            <a:off x="3937909" y="2552683"/>
            <a:ext cx="802895" cy="8028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>
        <p:nvSpPr>
          <p:cNvPr id="3" name="Oval 14"/>
          <p:cNvSpPr>
            <a:spLocks noChangeArrowheads="1"/>
          </p:cNvSpPr>
          <p:nvPr/>
        </p:nvSpPr>
        <p:spPr bwMode="auto">
          <a:xfrm>
            <a:off x="2801245" y="3150231"/>
            <a:ext cx="802895" cy="8028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>
        <p:nvSpPr>
          <p:cNvPr id="7" name="Oval 18"/>
          <p:cNvSpPr>
            <a:spLocks noChangeArrowheads="1"/>
          </p:cNvSpPr>
          <p:nvPr/>
        </p:nvSpPr>
        <p:spPr bwMode="auto">
          <a:xfrm>
            <a:off x="5074573" y="4477475"/>
            <a:ext cx="802895" cy="8028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>
        <p:nvSpPr>
          <p:cNvPr id="9" name="Oval 15"/>
          <p:cNvSpPr>
            <a:spLocks noChangeArrowheads="1"/>
          </p:cNvSpPr>
          <p:nvPr/>
        </p:nvSpPr>
        <p:spPr bwMode="auto">
          <a:xfrm>
            <a:off x="2801245" y="4477475"/>
            <a:ext cx="802895" cy="8028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200" dirty="0"/>
          </a:p>
          <a:p>
            <a:endParaRPr lang="en-US" sz="1200" dirty="0"/>
          </a:p>
        </p:txBody>
      </p:sp>
      <p:sp>
        <p:nvSpPr>
          <p:cNvPr id="13" name="Oval 45"/>
          <p:cNvSpPr>
            <a:spLocks noChangeArrowheads="1"/>
          </p:cNvSpPr>
          <p:nvPr/>
        </p:nvSpPr>
        <p:spPr bwMode="auto">
          <a:xfrm>
            <a:off x="5074573" y="3150231"/>
            <a:ext cx="802895" cy="80289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800" dirty="0"/>
          </a:p>
        </p:txBody>
      </p:sp>
      <p:sp useBgFill="1">
        <p:nvSpPr>
          <p:cNvPr id="25" name="Oval 24"/>
          <p:cNvSpPr/>
          <p:nvPr/>
        </p:nvSpPr>
        <p:spPr>
          <a:xfrm>
            <a:off x="3750482" y="3652614"/>
            <a:ext cx="1179555" cy="1176767"/>
          </a:xfrm>
          <a:prstGeom prst="ellipse">
            <a:avLst/>
          </a:prstGeom>
          <a:ln w="31750">
            <a:solidFill>
              <a:schemeClr val="accent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9000"/>
              </a:lnSpc>
            </a:pPr>
            <a:r>
              <a:rPr lang="en-US" sz="1350" dirty="0">
                <a:solidFill>
                  <a:schemeClr val="tx1"/>
                </a:solidFill>
              </a:rPr>
              <a:t>Big </a:t>
            </a:r>
          </a:p>
          <a:p>
            <a:pPr algn="ctr">
              <a:lnSpc>
                <a:spcPct val="89000"/>
              </a:lnSpc>
            </a:pPr>
            <a:r>
              <a:rPr lang="en-US" sz="1350" dirty="0">
                <a:solidFill>
                  <a:schemeClr val="tx1"/>
                </a:solidFill>
              </a:rPr>
              <a:t>Data</a:t>
            </a:r>
          </a:p>
        </p:txBody>
      </p:sp>
      <p:cxnSp>
        <p:nvCxnSpPr>
          <p:cNvPr id="45" name="Straight Connector 44"/>
          <p:cNvCxnSpPr>
            <a:cxnSpLocks/>
            <a:stCxn id="5" idx="4"/>
            <a:endCxn id="25" idx="0"/>
          </p:cNvCxnSpPr>
          <p:nvPr/>
        </p:nvCxnSpPr>
        <p:spPr>
          <a:xfrm>
            <a:off x="4339357" y="3355578"/>
            <a:ext cx="903" cy="297036"/>
          </a:xfrm>
          <a:prstGeom prst="line">
            <a:avLst/>
          </a:prstGeom>
          <a:ln w="317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Rectangle 47"/>
          <p:cNvSpPr/>
          <p:nvPr/>
        </p:nvSpPr>
        <p:spPr>
          <a:xfrm>
            <a:off x="4714685" y="1997781"/>
            <a:ext cx="2325565" cy="856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600" i="1" u="sng" dirty="0"/>
              <a:t>Variety</a:t>
            </a:r>
            <a:r>
              <a:rPr lang="en-US" sz="1600" dirty="0"/>
              <a:t> </a:t>
            </a:r>
          </a:p>
          <a:p>
            <a:pPr>
              <a:spcAft>
                <a:spcPts val="150"/>
              </a:spcAft>
            </a:pPr>
            <a:r>
              <a:rPr lang="en-US" sz="1600" dirty="0"/>
              <a:t>Different sources and representations of data</a:t>
            </a:r>
          </a:p>
        </p:txBody>
      </p:sp>
      <p:sp>
        <p:nvSpPr>
          <p:cNvPr id="50" name="Rectangle 49"/>
          <p:cNvSpPr/>
          <p:nvPr/>
        </p:nvSpPr>
        <p:spPr>
          <a:xfrm>
            <a:off x="585185" y="4709645"/>
            <a:ext cx="2216060" cy="610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150"/>
              </a:spcAft>
            </a:pPr>
            <a:r>
              <a:rPr lang="en-US" sz="1600" i="1" u="sng" dirty="0"/>
              <a:t>Volume </a:t>
            </a:r>
          </a:p>
          <a:p>
            <a:pPr algn="r">
              <a:spcAft>
                <a:spcPts val="150"/>
              </a:spcAft>
            </a:pPr>
            <a:r>
              <a:rPr lang="en-US" sz="1600" dirty="0"/>
              <a:t>Sizes of datasets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0D4421B-7EFB-8741-A901-80ED3D61E304}"/>
              </a:ext>
            </a:extLst>
          </p:cNvPr>
          <p:cNvSpPr txBox="1"/>
          <p:nvPr/>
        </p:nvSpPr>
        <p:spPr>
          <a:xfrm>
            <a:off x="3032365" y="467400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3ACF60B-0C66-8E43-AEC9-041F25B09095}"/>
              </a:ext>
            </a:extLst>
          </p:cNvPr>
          <p:cNvSpPr txBox="1"/>
          <p:nvPr/>
        </p:nvSpPr>
        <p:spPr>
          <a:xfrm>
            <a:off x="3040396" y="33689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DC916EA2-AD67-0F4D-B373-042280329C9E}"/>
              </a:ext>
            </a:extLst>
          </p:cNvPr>
          <p:cNvSpPr/>
          <p:nvPr/>
        </p:nvSpPr>
        <p:spPr>
          <a:xfrm>
            <a:off x="513935" y="3150231"/>
            <a:ext cx="2216060" cy="856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150"/>
              </a:spcAft>
            </a:pPr>
            <a:r>
              <a:rPr lang="en-US" sz="1600" i="1" u="sng" dirty="0"/>
              <a:t>Velocity </a:t>
            </a:r>
            <a:r>
              <a:rPr lang="en-US" sz="1600" dirty="0"/>
              <a:t> </a:t>
            </a:r>
          </a:p>
          <a:p>
            <a:pPr algn="r">
              <a:spcAft>
                <a:spcPts val="150"/>
              </a:spcAft>
            </a:pPr>
            <a:r>
              <a:rPr lang="en-US" sz="1600" dirty="0"/>
              <a:t>Speed at which new data is being created 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71ECD205-5C11-6B44-8238-B99A863BB0E6}"/>
              </a:ext>
            </a:extLst>
          </p:cNvPr>
          <p:cNvSpPr txBox="1"/>
          <p:nvPr/>
        </p:nvSpPr>
        <p:spPr>
          <a:xfrm>
            <a:off x="4187610" y="276043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DC562F8-EE47-0647-A89C-37A9BA8650A1}"/>
              </a:ext>
            </a:extLst>
          </p:cNvPr>
          <p:cNvSpPr txBox="1"/>
          <p:nvPr/>
        </p:nvSpPr>
        <p:spPr>
          <a:xfrm>
            <a:off x="5319610" y="334737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155E5F4-C90C-A14E-B7CE-2F163299A0AD}"/>
              </a:ext>
            </a:extLst>
          </p:cNvPr>
          <p:cNvSpPr txBox="1"/>
          <p:nvPr/>
        </p:nvSpPr>
        <p:spPr>
          <a:xfrm>
            <a:off x="5316239" y="469425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07FF723F-6F2A-EF40-8283-DBEA802B3376}"/>
              </a:ext>
            </a:extLst>
          </p:cNvPr>
          <p:cNvSpPr/>
          <p:nvPr/>
        </p:nvSpPr>
        <p:spPr>
          <a:xfrm>
            <a:off x="5948718" y="3150230"/>
            <a:ext cx="2325565" cy="856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600" i="1" u="sng" dirty="0"/>
              <a:t>Veracity</a:t>
            </a:r>
            <a:r>
              <a:rPr lang="en-US" sz="1600" dirty="0"/>
              <a:t> </a:t>
            </a:r>
          </a:p>
          <a:p>
            <a:pPr>
              <a:spcAft>
                <a:spcPts val="150"/>
              </a:spcAft>
            </a:pPr>
            <a:r>
              <a:rPr lang="en-US" sz="1600" dirty="0"/>
              <a:t>How messy the data is. (Typos, errors, etc.)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201A59C2-C25F-F941-94BE-113B784A8773}"/>
              </a:ext>
            </a:extLst>
          </p:cNvPr>
          <p:cNvSpPr/>
          <p:nvPr/>
        </p:nvSpPr>
        <p:spPr>
          <a:xfrm>
            <a:off x="5938710" y="4499643"/>
            <a:ext cx="2616386" cy="8566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50"/>
              </a:spcAft>
            </a:pPr>
            <a:r>
              <a:rPr lang="en-US" sz="1600" i="1" u="sng" dirty="0"/>
              <a:t>Value</a:t>
            </a:r>
            <a:r>
              <a:rPr lang="en-US" sz="1600" dirty="0"/>
              <a:t> </a:t>
            </a:r>
          </a:p>
          <a:p>
            <a:pPr>
              <a:spcAft>
                <a:spcPts val="150"/>
              </a:spcAft>
            </a:pPr>
            <a:r>
              <a:rPr lang="en-US" sz="1600" dirty="0"/>
              <a:t>Ability to turn our data into value (should consider risks)</a:t>
            </a:r>
          </a:p>
        </p:txBody>
      </p:sp>
    </p:spTree>
    <p:extLst>
      <p:ext uri="{BB962C8B-B14F-4D97-AF65-F5344CB8AC3E}">
        <p14:creationId xmlns:p14="http://schemas.microsoft.com/office/powerpoint/2010/main" val="32853904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 p14:presetBounceEnd="55556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5556">
                                          <p:cBhvr additive="base">
                                            <p:cTn id="7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5556">
                                          <p:cBhvr additive="base">
                                            <p:cTn id="8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48" grpId="0"/>
          <p:bldP spid="50" grpId="0"/>
          <p:bldP spid="43" grpId="0"/>
          <p:bldP spid="55" grpId="0"/>
          <p:bldP spid="5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9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900"/>
                                </p:stCondLst>
                                <p:childTnLst>
                                  <p:par>
                                    <p:cTn id="10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4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2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10" presetClass="entr" presetSubtype="0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1" dur="2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10" presetClass="entr" presetSubtype="0" fill="hold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4" dur="2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7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8" presetID="10" presetClass="entr" presetSubtype="0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0" dur="2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10" presetClass="entr" presetSubtype="0" fill="hold" grpId="0" nodeType="withEffect">
                                      <p:stCondLst>
                                        <p:cond delay="11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3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6" dur="5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7" presetID="10" presetClass="entr" presetSubtype="0" fill="hold" grpId="0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9" dur="500"/>
                                            <p:tgtEl>
                                              <p:spTgt spid="5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" grpId="0" animBg="1"/>
          <p:bldP spid="48" grpId="0"/>
          <p:bldP spid="50" grpId="0"/>
          <p:bldP spid="43" grpId="0"/>
          <p:bldP spid="55" grpId="0"/>
          <p:bldP spid="56" grpId="0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New Architecture is Needed </a:t>
            </a:r>
            <a:b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High level abstraction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Inverse of Virtualization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Virtualization = </a:t>
            </a:r>
            <a:r>
              <a:rPr lang="en-US" dirty="0">
                <a:solidFill>
                  <a:srgbClr val="558ED5"/>
                </a:solidFill>
              </a:rPr>
              <a:t>one </a:t>
            </a: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  <a:t>machine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>
                <a:solidFill>
                  <a:srgbClr val="558ED5"/>
                </a:solidFill>
              </a:rPr>
              <a:t>appears to be many</a:t>
            </a:r>
            <a:r>
              <a:rPr lang="en-US" dirty="0"/>
              <a:t>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Big Data = </a:t>
            </a:r>
            <a:r>
              <a:rPr lang="en-US" dirty="0">
                <a:solidFill>
                  <a:srgbClr val="558ED5"/>
                </a:solidFill>
              </a:rPr>
              <a:t>many machines appear to be one</a:t>
            </a:r>
            <a:r>
              <a:rPr lang="en-US" dirty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2455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New Architecture is Needed </a:t>
            </a:r>
            <a:b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/>
              <a:t>Forces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558ED5"/>
                </a:solidFill>
              </a:rPr>
              <a:t>Represent</a:t>
            </a:r>
            <a:r>
              <a:rPr lang="en-US" dirty="0"/>
              <a:t> large datasets</a:t>
            </a:r>
          </a:p>
          <a:p>
            <a:pPr lvl="1"/>
            <a:r>
              <a:rPr lang="en-US" dirty="0"/>
              <a:t>Distributed</a:t>
            </a:r>
          </a:p>
          <a:p>
            <a:pPr lvl="1"/>
            <a:r>
              <a:rPr lang="en-US" dirty="0"/>
              <a:t>Memory, disk or combination.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558ED5"/>
                </a:solidFill>
              </a:rPr>
              <a:t>Process</a:t>
            </a:r>
            <a:r>
              <a:rPr lang="en-US" dirty="0"/>
              <a:t>  datasets</a:t>
            </a:r>
          </a:p>
          <a:p>
            <a:pPr lvl="1"/>
            <a:r>
              <a:rPr lang="en-US" dirty="0"/>
              <a:t>Use cluster resources to execute in parallel.</a:t>
            </a:r>
          </a:p>
          <a:p>
            <a:pPr lvl="1"/>
            <a:endParaRPr lang="en-US" dirty="0"/>
          </a:p>
          <a:p>
            <a:r>
              <a:rPr lang="en-US" dirty="0">
                <a:solidFill>
                  <a:srgbClr val="558ED5"/>
                </a:solidFill>
              </a:rPr>
              <a:t>Handle failure</a:t>
            </a:r>
          </a:p>
          <a:p>
            <a:pPr lvl="1"/>
            <a:r>
              <a:rPr lang="en-US" dirty="0"/>
              <a:t>Automatically recover from failure.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34437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A New Architecture is Needed </a:t>
            </a:r>
            <a:b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/>
              <a:t>Initial approach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Big Data distributed System</a:t>
            </a:r>
          </a:p>
          <a:p>
            <a:pPr lvl="1"/>
            <a:r>
              <a:rPr lang="en-US" dirty="0">
                <a:solidFill>
                  <a:srgbClr val="558ED5"/>
                </a:solidFill>
              </a:rPr>
              <a:t>Many Computers </a:t>
            </a:r>
            <a:r>
              <a:rPr lang="en-US" dirty="0"/>
              <a:t>processing in parallel.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>
                <a:solidFill>
                  <a:srgbClr val="558ED5"/>
                </a:solidFill>
              </a:rPr>
              <a:t>Many disks </a:t>
            </a:r>
            <a:r>
              <a:rPr lang="en-US" dirty="0"/>
              <a:t>available.</a:t>
            </a:r>
          </a:p>
          <a:p>
            <a:pPr lvl="1"/>
            <a:endParaRPr lang="en-US" dirty="0"/>
          </a:p>
          <a:p>
            <a:pPr lvl="1"/>
            <a:r>
              <a:rPr lang="en-US" dirty="0">
                <a:solidFill>
                  <a:srgbClr val="558ED5"/>
                </a:solidFill>
              </a:rPr>
              <a:t>No transaction </a:t>
            </a:r>
            <a:r>
              <a:rPr lang="en-US" dirty="0"/>
              <a:t>beyond files.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Single computers/disks should be </a:t>
            </a:r>
            <a:r>
              <a:rPr lang="en-US" dirty="0">
                <a:solidFill>
                  <a:srgbClr val="558ED5"/>
                </a:solidFill>
              </a:rPr>
              <a:t>able to fail with no impact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95550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769" name="Group 1">
            <a:extLst>
              <a:ext uri="{FF2B5EF4-FFF2-40B4-BE49-F238E27FC236}">
                <a16:creationId xmlns:a16="http://schemas.microsoft.com/office/drawing/2014/main" id="{AC1F8F0D-ECD7-DD4F-B089-E4F3DD956E17}"/>
              </a:ext>
            </a:extLst>
          </p:cNvPr>
          <p:cNvGrpSpPr>
            <a:grpSpLocks/>
          </p:cNvGrpSpPr>
          <p:nvPr/>
        </p:nvGrpSpPr>
        <p:grpSpPr bwMode="auto">
          <a:xfrm>
            <a:off x="104400" y="464129"/>
            <a:ext cx="9637755" cy="5555115"/>
            <a:chOff x="2256382" y="650964"/>
            <a:chExt cx="20521068" cy="12544336"/>
          </a:xfrm>
        </p:grpSpPr>
        <p:sp>
          <p:nvSpPr>
            <p:cNvPr id="3099" name="Text Box 27">
              <a:extLst>
                <a:ext uri="{FF2B5EF4-FFF2-40B4-BE49-F238E27FC236}">
                  <a16:creationId xmlns:a16="http://schemas.microsoft.com/office/drawing/2014/main" id="{FEA80DB1-BB60-734A-8258-C611D64C2336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7144755" y="650964"/>
              <a:ext cx="8371970" cy="189389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400000"/>
                  <a:headEnd type="none" w="med" len="med"/>
                  <a:tailEnd type="none" w="med" len="med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wrap="none" lIns="19050" tIns="19050" rIns="19050" bIns="19050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defRPr>
              </a:lvl9pPr>
            </a:lstStyle>
            <a:p>
              <a:pPr algn="ctr" eaLnBrk="1">
                <a:defRPr/>
              </a:pPr>
              <a:r>
                <a:rPr lang="en-US" altLang="en-US" sz="2000" b="0" dirty="0">
                  <a:solidFill>
                    <a:schemeClr val="tx2">
                      <a:lumMod val="60000"/>
                      <a:lumOff val="40000"/>
                    </a:schemeClr>
                  </a:solidFill>
                  <a:latin typeface="Arial" charset="0"/>
                  <a:ea typeface="Arial" charset="0"/>
                  <a:cs typeface="Arial" charset="0"/>
                  <a:sym typeface="Arial" charset="0"/>
                </a:rPr>
                <a:t>Hadoop is born</a:t>
              </a:r>
            </a:p>
            <a:p>
              <a:pPr eaLnBrk="1">
                <a:defRPr/>
              </a:pPr>
              <a:r>
                <a:rPr lang="en-US" altLang="en-US" sz="3200" b="0" dirty="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  <a:sym typeface="Arial" charset="0"/>
                </a:rPr>
                <a:t>The Hadoop Timeline</a:t>
              </a:r>
            </a:p>
          </p:txBody>
        </p:sp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BF067AEA-3C52-C549-997B-5CE80EF72134}"/>
                </a:ext>
              </a:extLst>
            </p:cNvPr>
            <p:cNvCxnSpPr/>
            <p:nvPr/>
          </p:nvCxnSpPr>
          <p:spPr bwMode="auto">
            <a:xfrm>
              <a:off x="2398713" y="7912100"/>
              <a:ext cx="20378737" cy="0"/>
            </a:xfrm>
            <a:prstGeom prst="line">
              <a:avLst/>
            </a:prstGeom>
            <a:solidFill>
              <a:schemeClr val="accent1"/>
            </a:solidFill>
            <a:ln w="38100" cap="flat" cmpd="sng" algn="ctr">
              <a:solidFill>
                <a:schemeClr val="bg2"/>
              </a:solidFill>
              <a:prstDash val="solid"/>
              <a:miter lim="400000"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32773" name="Oval 64">
              <a:extLst>
                <a:ext uri="{FF2B5EF4-FFF2-40B4-BE49-F238E27FC236}">
                  <a16:creationId xmlns:a16="http://schemas.microsoft.com/office/drawing/2014/main" id="{1F3F2279-62A2-0E48-BFDD-1E6B42DCCCD8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5578476" y="7708612"/>
              <a:ext cx="358776" cy="3895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32774" name="Oval 38">
              <a:extLst>
                <a:ext uri="{FF2B5EF4-FFF2-40B4-BE49-F238E27FC236}">
                  <a16:creationId xmlns:a16="http://schemas.microsoft.com/office/drawing/2014/main" id="{182E6A59-649D-0B48-9B76-AB6A881E78FD}"/>
                </a:ext>
              </a:extLst>
            </p:cNvPr>
            <p:cNvSpPr>
              <a:spLocks noChangeArrowheads="1"/>
            </p:cNvSpPr>
            <p:nvPr/>
          </p:nvSpPr>
          <p:spPr bwMode="auto">
            <a:xfrm flipV="1">
              <a:off x="7843839" y="7708612"/>
              <a:ext cx="358776" cy="38951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miter lim="400000"/>
                  <a:headEnd/>
                  <a:tailEnd/>
                </a14:hiddenLine>
              </a:ext>
            </a:extLst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16BA9C5E-B26C-9143-8F21-AB7290446DD2}"/>
                </a:ext>
              </a:extLst>
            </p:cNvPr>
            <p:cNvSpPr/>
            <p:nvPr/>
          </p:nvSpPr>
          <p:spPr bwMode="auto">
            <a:xfrm flipV="1">
              <a:off x="12372975" y="7708612"/>
              <a:ext cx="360363" cy="389512"/>
            </a:xfrm>
            <a:prstGeom prst="ellipse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04DA2CE0-867B-9947-92AB-FCC2CD40A4CB}"/>
                </a:ext>
              </a:extLst>
            </p:cNvPr>
            <p:cNvSpPr/>
            <p:nvPr/>
          </p:nvSpPr>
          <p:spPr bwMode="auto">
            <a:xfrm flipV="1">
              <a:off x="10109199" y="7708612"/>
              <a:ext cx="358776" cy="389512"/>
            </a:xfrm>
            <a:prstGeom prst="ellipse">
              <a:avLst/>
            </a:prstGeom>
            <a:solidFill>
              <a:schemeClr val="accent3"/>
            </a:solidFill>
            <a:ln w="25400" cap="flat" cmpd="sng" algn="ctr">
              <a:noFill/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40AF1660-8B01-C542-8A5F-E21F762CA965}"/>
                </a:ext>
              </a:extLst>
            </p:cNvPr>
            <p:cNvSpPr/>
            <p:nvPr/>
          </p:nvSpPr>
          <p:spPr bwMode="auto">
            <a:xfrm flipV="1">
              <a:off x="14638338" y="7708612"/>
              <a:ext cx="360363" cy="389512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D2BF90B9-4E56-6342-888B-D826D9061053}"/>
                </a:ext>
              </a:extLst>
            </p:cNvPr>
            <p:cNvSpPr/>
            <p:nvPr/>
          </p:nvSpPr>
          <p:spPr bwMode="auto">
            <a:xfrm flipV="1">
              <a:off x="19169063" y="7708612"/>
              <a:ext cx="360363" cy="389512"/>
            </a:xfrm>
            <a:prstGeom prst="ellipse">
              <a:avLst/>
            </a:prstGeom>
            <a:solidFill>
              <a:schemeClr val="accent5"/>
            </a:solidFill>
            <a:ln w="25400" cap="flat" cmpd="sng" algn="ctr">
              <a:noFill/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6FC6489D-3306-EF4D-B142-58DFED88F308}"/>
                </a:ext>
              </a:extLst>
            </p:cNvPr>
            <p:cNvSpPr/>
            <p:nvPr/>
          </p:nvSpPr>
          <p:spPr bwMode="auto">
            <a:xfrm flipV="1">
              <a:off x="16903700" y="7708612"/>
              <a:ext cx="360363" cy="389512"/>
            </a:xfrm>
            <a:prstGeom prst="ellipse">
              <a:avLst/>
            </a:prstGeom>
            <a:solidFill>
              <a:schemeClr val="accent4"/>
            </a:solidFill>
            <a:ln w="25400" cap="flat" cmpd="sng" algn="ctr">
              <a:noFill/>
              <a:prstDash val="solid"/>
              <a:miter lim="400000"/>
              <a:headEnd type="none" w="med" len="med"/>
              <a:tailEnd type="none" w="med" len="med"/>
            </a:ln>
            <a:effectLst/>
          </p:spPr>
          <p:txBody>
            <a:bodyPr lIns="0" tIns="0" rIns="0" bIns="0" anchor="ctr">
              <a:spAutoFit/>
            </a:bodyPr>
            <a:lstStyle/>
            <a:p>
              <a:pPr algn="ctr" eaLnBrk="1"/>
              <a:endParaRPr lang="en-US" altLang="en-US" sz="675"/>
            </a:p>
          </p:txBody>
        </p:sp>
        <p:sp>
          <p:nvSpPr>
            <p:cNvPr id="32780" name="TextBox 46">
              <a:extLst>
                <a:ext uri="{FF2B5EF4-FFF2-40B4-BE49-F238E27FC236}">
                  <a16:creationId xmlns:a16="http://schemas.microsoft.com/office/drawing/2014/main" id="{1FCFD3FD-6993-EC42-A98B-D19CDD94441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131753" y="7018444"/>
              <a:ext cx="1322693" cy="57451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algn="ctr" eaLnBrk="1"/>
              <a:r>
                <a:rPr lang="en-US" altLang="en-US" sz="800" b="0" dirty="0">
                  <a:solidFill>
                    <a:schemeClr val="tx1"/>
                  </a:solidFill>
                  <a:latin typeface="Impact" panose="020B0806030902050204" pitchFamily="34" charset="0"/>
                  <a:ea typeface="Impact" panose="020B0806030902050204" pitchFamily="34" charset="0"/>
                  <a:cs typeface="Impact" panose="020B0806030902050204" pitchFamily="34" charset="0"/>
                </a:rPr>
                <a:t>2003/4</a:t>
              </a:r>
            </a:p>
          </p:txBody>
        </p:sp>
        <p:grpSp>
          <p:nvGrpSpPr>
            <p:cNvPr id="32787" name="Group 1">
              <a:extLst>
                <a:ext uri="{FF2B5EF4-FFF2-40B4-BE49-F238E27FC236}">
                  <a16:creationId xmlns:a16="http://schemas.microsoft.com/office/drawing/2014/main" id="{5D493DC1-0A33-B447-A9E1-BB6945AC3CD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256382" y="7637682"/>
              <a:ext cx="1829476" cy="615553"/>
              <a:chOff x="1824494" y="7088427"/>
              <a:chExt cx="1828978" cy="615552"/>
            </a:xfrm>
          </p:grpSpPr>
          <p:sp>
            <p:nvSpPr>
              <p:cNvPr id="32819" name="Rounded Rectangle 46">
                <a:extLst>
                  <a:ext uri="{FF2B5EF4-FFF2-40B4-BE49-F238E27FC236}">
                    <a16:creationId xmlns:a16="http://schemas.microsoft.com/office/drawing/2014/main" id="{521044C5-1A85-274A-8D96-1BD33101B6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824494" y="7176825"/>
                <a:ext cx="1828978" cy="379988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25400">
                    <a:solidFill>
                      <a:srgbClr val="000000"/>
                    </a:solidFill>
                    <a:miter lim="400000"/>
                    <a:headEnd/>
                    <a:tailEnd/>
                  </a14:hiddenLine>
                </a:ext>
              </a:extLst>
            </p:spPr>
            <p:txBody>
              <a:bodyPr wrap="square" lIns="0" tIns="0" rIns="0" bIns="0" anchor="ctr">
                <a:spAutoFit/>
              </a:bodyPr>
              <a:lstStyle/>
              <a:p>
                <a:pPr algn="ctr" eaLnBrk="1"/>
                <a:endParaRPr lang="en-US" altLang="en-US" sz="675"/>
              </a:p>
            </p:txBody>
          </p:sp>
          <p:sp>
            <p:nvSpPr>
              <p:cNvPr id="32820" name="TextBox 46">
                <a:extLst>
                  <a:ext uri="{FF2B5EF4-FFF2-40B4-BE49-F238E27FC236}">
                    <a16:creationId xmlns:a16="http://schemas.microsoft.com/office/drawing/2014/main" id="{4A5E4075-47F0-D44E-8BA5-9FBE1EA13AB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2124224" y="7088427"/>
                <a:ext cx="1146156" cy="6155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 algn="ctr" eaLnBrk="1"/>
                <a:r>
                  <a:rPr lang="en-US" altLang="en-US" sz="900" b="0" dirty="0">
                    <a:solidFill>
                      <a:schemeClr val="bg1"/>
                    </a:solidFill>
                    <a:latin typeface="Impact" panose="020B0806030902050204" pitchFamily="34" charset="0"/>
                    <a:ea typeface="Impact" panose="020B0806030902050204" pitchFamily="34" charset="0"/>
                    <a:cs typeface="Impact" panose="020B0806030902050204" pitchFamily="34" charset="0"/>
                  </a:rPr>
                  <a:t>2000</a:t>
                </a:r>
              </a:p>
            </p:txBody>
          </p:sp>
        </p:grpSp>
        <p:sp>
          <p:nvSpPr>
            <p:cNvPr id="32818" name="TextBox 46">
              <a:extLst>
                <a:ext uri="{FF2B5EF4-FFF2-40B4-BE49-F238E27FC236}">
                  <a16:creationId xmlns:a16="http://schemas.microsoft.com/office/drawing/2014/main" id="{89A5B2BD-D5D8-204C-91D9-568DFD14C6B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1177107" y="7659228"/>
              <a:ext cx="1090896" cy="615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1pPr>
              <a:lvl2pPr marL="742950" indent="-28575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2pPr>
              <a:lvl3pPr marL="11430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3pPr>
              <a:lvl4pPr marL="16002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4pPr>
              <a:lvl5pPr marL="2057400" indent="-228600"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5pPr>
              <a:lvl6pPr marL="25146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6pPr>
              <a:lvl7pPr marL="29718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7pPr>
              <a:lvl8pPr marL="34290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8pPr>
              <a:lvl9pPr marL="3886200" indent="-228600" defTabSz="825500" eaLnBrk="0" fontAlgn="base" hangingPunct="0">
                <a:spcBef>
                  <a:spcPct val="0"/>
                </a:spcBef>
                <a:spcAft>
                  <a:spcPct val="0"/>
                </a:spcAft>
                <a:defRPr sz="3000" b="1">
                  <a:solidFill>
                    <a:srgbClr val="000000"/>
                  </a:solidFill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  <a:sym typeface="Helvetica Neue" panose="02000503000000020004" pitchFamily="2" charset="0"/>
                </a:defRPr>
              </a:lvl9pPr>
            </a:lstStyle>
            <a:p>
              <a:pPr algn="ctr" eaLnBrk="1"/>
              <a:r>
                <a:rPr lang="en-US" altLang="en-US" sz="900" b="0" dirty="0">
                  <a:solidFill>
                    <a:schemeClr val="bg1"/>
                  </a:solidFill>
                  <a:latin typeface="Impact" panose="020B0806030902050204" pitchFamily="34" charset="0"/>
                  <a:ea typeface="Impact" panose="020B0806030902050204" pitchFamily="34" charset="0"/>
                  <a:cs typeface="Impact" panose="020B0806030902050204" pitchFamily="34" charset="0"/>
                </a:rPr>
                <a:t>2018</a:t>
              </a:r>
            </a:p>
          </p:txBody>
        </p:sp>
        <p:grpSp>
          <p:nvGrpSpPr>
            <p:cNvPr id="32789" name="Group 6">
              <a:extLst>
                <a:ext uri="{FF2B5EF4-FFF2-40B4-BE49-F238E27FC236}">
                  <a16:creationId xmlns:a16="http://schemas.microsoft.com/office/drawing/2014/main" id="{5612DE08-F029-B34E-88E5-83B6587C46B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052050" y="2597150"/>
              <a:ext cx="4991100" cy="4991100"/>
              <a:chOff x="10052766" y="2369146"/>
              <a:chExt cx="4990745" cy="4990745"/>
            </a:xfrm>
          </p:grpSpPr>
          <p:sp>
            <p:nvSpPr>
              <p:cNvPr id="103" name="Freeform 102">
                <a:extLst>
                  <a:ext uri="{FF2B5EF4-FFF2-40B4-BE49-F238E27FC236}">
                    <a16:creationId xmlns:a16="http://schemas.microsoft.com/office/drawing/2014/main" id="{4CAD26FC-9D77-0447-B1F7-4A0895BA1D31}"/>
                  </a:ext>
                </a:extLst>
              </p:cNvPr>
              <p:cNvSpPr/>
              <p:nvPr/>
            </p:nvSpPr>
            <p:spPr bwMode="auto">
              <a:xfrm rot="27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15" name="TextBox 8">
                <a:extLst>
                  <a:ext uri="{FF2B5EF4-FFF2-40B4-BE49-F238E27FC236}">
                    <a16:creationId xmlns:a16="http://schemas.microsoft.com/office/drawing/2014/main" id="{492A4CB8-4296-AC46-811D-01C66827176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90" y="4164075"/>
                <a:ext cx="3029964" cy="12509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Yahoo! win TB  in 62 secs.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- 2nd Hadoop Summit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MapR is founded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Hadoop code base reorg</a:t>
                </a:r>
              </a:p>
            </p:txBody>
          </p:sp>
          <p:sp>
            <p:nvSpPr>
              <p:cNvPr id="105" name="Text Box 27">
                <a:extLst>
                  <a:ext uri="{FF2B5EF4-FFF2-40B4-BE49-F238E27FC236}">
                    <a16:creationId xmlns:a16="http://schemas.microsoft.com/office/drawing/2014/main" id="{1F68F2F8-F59A-F74B-BFFC-65574AC7839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219497" y="3539050"/>
                <a:ext cx="2554536" cy="5949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 eaLnBrk="1"/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Terabyte 62s</a:t>
                </a:r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0" name="Group 105">
              <a:extLst>
                <a:ext uri="{FF2B5EF4-FFF2-40B4-BE49-F238E27FC236}">
                  <a16:creationId xmlns:a16="http://schemas.microsoft.com/office/drawing/2014/main" id="{83B999E9-BD75-784C-A46B-BF1D0152D89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4574838" y="2597150"/>
              <a:ext cx="4991100" cy="4991100"/>
              <a:chOff x="10052766" y="2369146"/>
              <a:chExt cx="4990745" cy="4990745"/>
            </a:xfrm>
          </p:grpSpPr>
          <p:sp>
            <p:nvSpPr>
              <p:cNvPr id="107" name="Freeform 106">
                <a:extLst>
                  <a:ext uri="{FF2B5EF4-FFF2-40B4-BE49-F238E27FC236}">
                    <a16:creationId xmlns:a16="http://schemas.microsoft.com/office/drawing/2014/main" id="{4A3BE244-D802-6E4C-B71E-AAE35E73C7E3}"/>
                  </a:ext>
                </a:extLst>
              </p:cNvPr>
              <p:cNvSpPr/>
              <p:nvPr/>
            </p:nvSpPr>
            <p:spPr bwMode="auto">
              <a:xfrm rot="27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12" name="TextBox 8">
                <a:extLst>
                  <a:ext uri="{FF2B5EF4-FFF2-40B4-BE49-F238E27FC236}">
                    <a16:creationId xmlns:a16="http://schemas.microsoft.com/office/drawing/2014/main" id="{A5BC6D98-B283-7547-9823-DA36257E49DD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90" y="4164075"/>
                <a:ext cx="3158735" cy="46909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endParaRPr lang="en-US" altLang="en-US" sz="75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09" name="Text Box 27">
                <a:extLst>
                  <a:ext uri="{FF2B5EF4-FFF2-40B4-BE49-F238E27FC236}">
                    <a16:creationId xmlns:a16="http://schemas.microsoft.com/office/drawing/2014/main" id="{C22114C9-0C2B-6C41-9D93-834BA9E710CA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0938987" y="3558125"/>
                <a:ext cx="82049" cy="5038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 eaLnBrk="1"/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1" name="Group 109">
              <a:extLst>
                <a:ext uri="{FF2B5EF4-FFF2-40B4-BE49-F238E27FC236}">
                  <a16:creationId xmlns:a16="http://schemas.microsoft.com/office/drawing/2014/main" id="{C464344E-F0AB-BC47-B567-D1EFCEEEE6F1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5541964" y="2597150"/>
              <a:ext cx="4991100" cy="4991100"/>
              <a:chOff x="10052766" y="2369146"/>
              <a:chExt cx="4990745" cy="4990745"/>
            </a:xfrm>
          </p:grpSpPr>
          <p:sp>
            <p:nvSpPr>
              <p:cNvPr id="111" name="Freeform 110">
                <a:extLst>
                  <a:ext uri="{FF2B5EF4-FFF2-40B4-BE49-F238E27FC236}">
                    <a16:creationId xmlns:a16="http://schemas.microsoft.com/office/drawing/2014/main" id="{A4FE8483-B121-2A43-9BAC-792D7A9D35B6}"/>
                  </a:ext>
                </a:extLst>
              </p:cNvPr>
              <p:cNvSpPr/>
              <p:nvPr/>
            </p:nvSpPr>
            <p:spPr bwMode="auto">
              <a:xfrm rot="27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09" name="TextBox 8">
                <a:extLst>
                  <a:ext uri="{FF2B5EF4-FFF2-40B4-BE49-F238E27FC236}">
                    <a16:creationId xmlns:a16="http://schemas.microsoft.com/office/drawing/2014/main" id="{21D1879E-DFA6-2C4F-89EE-D4B2F8F51CAF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89" y="4164075"/>
                <a:ext cx="3017261" cy="229790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Hadoop 0.1 released</a:t>
                </a:r>
              </a:p>
              <a:p>
                <a:pPr>
                  <a:buClr>
                    <a:srgbClr val="1883CB"/>
                  </a:buClr>
                </a:pPr>
                <a:endParaRPr lang="en-US" altLang="en-US" sz="50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Sorts 1.8Tb in a 288 cluster in 48 hours.</a:t>
                </a:r>
                <a:endParaRPr lang="en-US" altLang="en-US" sz="60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endParaRPr lang="en-US" altLang="en-US" sz="75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50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</a:t>
                </a: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Yahoo-300 nodes cluster</a:t>
                </a:r>
              </a:p>
            </p:txBody>
          </p:sp>
          <p:sp>
            <p:nvSpPr>
              <p:cNvPr id="113" name="Text Box 27">
                <a:extLst>
                  <a:ext uri="{FF2B5EF4-FFF2-40B4-BE49-F238E27FC236}">
                    <a16:creationId xmlns:a16="http://schemas.microsoft.com/office/drawing/2014/main" id="{2B0BEB2B-39E5-424B-9FDD-D73E5C5A7C01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219494" y="3539050"/>
                <a:ext cx="2444941" cy="5949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 Hadoop 0.1</a:t>
                </a:r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2" name="Group 113">
              <a:extLst>
                <a:ext uri="{FF2B5EF4-FFF2-40B4-BE49-F238E27FC236}">
                  <a16:creationId xmlns:a16="http://schemas.microsoft.com/office/drawing/2014/main" id="{D406ACA5-514C-C645-BF9F-3866FD34C669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3257550" y="8204200"/>
              <a:ext cx="4991100" cy="4991100"/>
              <a:chOff x="10052766" y="2369146"/>
              <a:chExt cx="4990745" cy="4990745"/>
            </a:xfrm>
          </p:grpSpPr>
          <p:sp>
            <p:nvSpPr>
              <p:cNvPr id="115" name="Freeform 114">
                <a:extLst>
                  <a:ext uri="{FF2B5EF4-FFF2-40B4-BE49-F238E27FC236}">
                    <a16:creationId xmlns:a16="http://schemas.microsoft.com/office/drawing/2014/main" id="{E54AF740-6C38-E84C-8691-BDE19C23E709}"/>
                  </a:ext>
                </a:extLst>
              </p:cNvPr>
              <p:cNvSpPr/>
              <p:nvPr/>
            </p:nvSpPr>
            <p:spPr bwMode="auto">
              <a:xfrm rot="135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06" name="TextBox 8">
                <a:extLst>
                  <a:ext uri="{FF2B5EF4-FFF2-40B4-BE49-F238E27FC236}">
                    <a16:creationId xmlns:a16="http://schemas.microsoft.com/office/drawing/2014/main" id="{0C2F4E4D-F615-CE47-9DA3-AC48C9928B0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89" y="4164075"/>
                <a:ext cx="2889718" cy="240048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Google file system paper published</a:t>
                </a:r>
              </a:p>
              <a:p>
                <a:pPr>
                  <a:buClr>
                    <a:srgbClr val="1883CB"/>
                  </a:buClr>
                </a:pPr>
                <a:endParaRPr lang="en-US" altLang="en-US" sz="75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Map/Reduce : Simplified Data Processing on Large Clusters (2004)</a:t>
                </a:r>
              </a:p>
            </p:txBody>
          </p:sp>
          <p:sp>
            <p:nvSpPr>
              <p:cNvPr id="117" name="Text Box 27">
                <a:extLst>
                  <a:ext uri="{FF2B5EF4-FFF2-40B4-BE49-F238E27FC236}">
                    <a16:creationId xmlns:a16="http://schemas.microsoft.com/office/drawing/2014/main" id="{99218945-67FE-9647-9D21-37E650198FC9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219497" y="3539050"/>
                <a:ext cx="2534703" cy="5949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 eaLnBrk="1"/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Initial papers</a:t>
                </a:r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3" name="Group 117">
              <a:extLst>
                <a:ext uri="{FF2B5EF4-FFF2-40B4-BE49-F238E27FC236}">
                  <a16:creationId xmlns:a16="http://schemas.microsoft.com/office/drawing/2014/main" id="{C69C5712-352D-A645-B3DD-444509517570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7780338" y="8201025"/>
              <a:ext cx="4991100" cy="4991100"/>
              <a:chOff x="10052766" y="2369146"/>
              <a:chExt cx="4990745" cy="4990745"/>
            </a:xfrm>
          </p:grpSpPr>
          <p:sp>
            <p:nvSpPr>
              <p:cNvPr id="119" name="Freeform 118">
                <a:extLst>
                  <a:ext uri="{FF2B5EF4-FFF2-40B4-BE49-F238E27FC236}">
                    <a16:creationId xmlns:a16="http://schemas.microsoft.com/office/drawing/2014/main" id="{CA2F1DA8-1DC9-B64B-B72F-8637B686BEFA}"/>
                  </a:ext>
                </a:extLst>
              </p:cNvPr>
              <p:cNvSpPr/>
              <p:nvPr/>
            </p:nvSpPr>
            <p:spPr bwMode="auto">
              <a:xfrm rot="135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03" name="TextBox 8">
                <a:extLst>
                  <a:ext uri="{FF2B5EF4-FFF2-40B4-BE49-F238E27FC236}">
                    <a16:creationId xmlns:a16="http://schemas.microsoft.com/office/drawing/2014/main" id="{44006C67-D3D3-D149-96A6-F8558993BF21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90" y="4164075"/>
                <a:ext cx="2889719" cy="15984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Cloudera is founded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endParaRPr lang="en-US" altLang="en-US" sz="50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- 1st Hadoop Summit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br>
                  <a:rPr lang="en-US" altLang="en-US" sz="50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- 20 companies on page "Powered by Hadoop"</a:t>
                </a:r>
              </a:p>
            </p:txBody>
          </p:sp>
          <p:sp>
            <p:nvSpPr>
              <p:cNvPr id="121" name="Text Box 27">
                <a:extLst>
                  <a:ext uri="{FF2B5EF4-FFF2-40B4-BE49-F238E27FC236}">
                    <a16:creationId xmlns:a16="http://schemas.microsoft.com/office/drawing/2014/main" id="{E076DAF0-0151-F447-A749-105BF6030155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219494" y="3539050"/>
                <a:ext cx="2507518" cy="59499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Terabyte win</a:t>
                </a:r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4" name="Group 121">
              <a:extLst>
                <a:ext uri="{FF2B5EF4-FFF2-40B4-BE49-F238E27FC236}">
                  <a16:creationId xmlns:a16="http://schemas.microsoft.com/office/drawing/2014/main" id="{81DA7F77-0192-C74F-8C5B-1CE68F8FC815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2323763" y="8201025"/>
              <a:ext cx="4991100" cy="4991100"/>
              <a:chOff x="10052766" y="2369146"/>
              <a:chExt cx="4990745" cy="4990745"/>
            </a:xfrm>
          </p:grpSpPr>
          <p:sp>
            <p:nvSpPr>
              <p:cNvPr id="123" name="Freeform 122">
                <a:extLst>
                  <a:ext uri="{FF2B5EF4-FFF2-40B4-BE49-F238E27FC236}">
                    <a16:creationId xmlns:a16="http://schemas.microsoft.com/office/drawing/2014/main" id="{020E3528-D936-8742-903B-7FB0C5D91385}"/>
                  </a:ext>
                </a:extLst>
              </p:cNvPr>
              <p:cNvSpPr/>
              <p:nvPr/>
            </p:nvSpPr>
            <p:spPr bwMode="auto">
              <a:xfrm rot="13500000">
                <a:off x="10052766" y="2369146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800" name="TextBox 8">
                <a:extLst>
                  <a:ext uri="{FF2B5EF4-FFF2-40B4-BE49-F238E27FC236}">
                    <a16:creationId xmlns:a16="http://schemas.microsoft.com/office/drawing/2014/main" id="{AEE6BF73-6DC6-6341-B51F-5C2EF34443C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74490" y="4164075"/>
                <a:ext cx="2889719" cy="20501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Spark promoted to top Level project.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endParaRPr lang="en-US" altLang="en-US" sz="40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Hadoop Summit (San Jose)</a:t>
                </a: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br>
                  <a:rPr lang="en-US" altLang="en-US" sz="40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Apache Hadoop 2.4</a:t>
                </a: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2.2 Available</a:t>
                </a:r>
              </a:p>
            </p:txBody>
          </p:sp>
          <p:sp>
            <p:nvSpPr>
              <p:cNvPr id="125" name="Text Box 27">
                <a:extLst>
                  <a:ext uri="{FF2B5EF4-FFF2-40B4-BE49-F238E27FC236}">
                    <a16:creationId xmlns:a16="http://schemas.microsoft.com/office/drawing/2014/main" id="{4122E1B9-4140-AB43-B431-D72195C3DD59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219494" y="3539049"/>
                <a:ext cx="2667957" cy="50384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      Apache Spark</a:t>
                </a:r>
                <a:endParaRPr lang="en-US" altLang="en-US" sz="1200" b="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32795" name="Group 125">
              <a:extLst>
                <a:ext uri="{FF2B5EF4-FFF2-40B4-BE49-F238E27FC236}">
                  <a16:creationId xmlns:a16="http://schemas.microsoft.com/office/drawing/2014/main" id="{54BE79E6-F358-A646-AD87-D68D1E10110F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5584093" y="3650574"/>
              <a:ext cx="6078394" cy="9541551"/>
              <a:chOff x="8790397" y="-2177807"/>
              <a:chExt cx="6077961" cy="9540873"/>
            </a:xfrm>
          </p:grpSpPr>
          <p:sp>
            <p:nvSpPr>
              <p:cNvPr id="127" name="Freeform 126">
                <a:extLst>
                  <a:ext uri="{FF2B5EF4-FFF2-40B4-BE49-F238E27FC236}">
                    <a16:creationId xmlns:a16="http://schemas.microsoft.com/office/drawing/2014/main" id="{19F0EB18-2AFE-0349-BCE3-8F6396046C45}"/>
                  </a:ext>
                </a:extLst>
              </p:cNvPr>
              <p:cNvSpPr/>
              <p:nvPr/>
            </p:nvSpPr>
            <p:spPr bwMode="auto">
              <a:xfrm rot="13500000">
                <a:off x="9877613" y="2372321"/>
                <a:ext cx="4990745" cy="4990745"/>
              </a:xfrm>
              <a:custGeom>
                <a:avLst/>
                <a:gdLst>
                  <a:gd name="connsiteX0" fmla="*/ 38196 w 4990745"/>
                  <a:gd name="connsiteY0" fmla="*/ 2394116 h 4990745"/>
                  <a:gd name="connsiteX1" fmla="*/ 2394116 w 4990745"/>
                  <a:gd name="connsiteY1" fmla="*/ 38196 h 4990745"/>
                  <a:gd name="connsiteX2" fmla="*/ 2578545 w 4990745"/>
                  <a:gd name="connsiteY2" fmla="*/ 38196 h 4990745"/>
                  <a:gd name="connsiteX3" fmla="*/ 4952549 w 4990745"/>
                  <a:gd name="connsiteY3" fmla="*/ 2412200 h 4990745"/>
                  <a:gd name="connsiteX4" fmla="*/ 4952549 w 4990745"/>
                  <a:gd name="connsiteY4" fmla="*/ 2596629 h 4990745"/>
                  <a:gd name="connsiteX5" fmla="*/ 4038325 w 4990745"/>
                  <a:gd name="connsiteY5" fmla="*/ 3510853 h 4990745"/>
                  <a:gd name="connsiteX6" fmla="*/ 4038325 w 4990745"/>
                  <a:gd name="connsiteY6" fmla="*/ 4038325 h 4990745"/>
                  <a:gd name="connsiteX7" fmla="*/ 3510853 w 4990745"/>
                  <a:gd name="connsiteY7" fmla="*/ 4038325 h 4990745"/>
                  <a:gd name="connsiteX8" fmla="*/ 2596629 w 4990745"/>
                  <a:gd name="connsiteY8" fmla="*/ 4952549 h 4990745"/>
                  <a:gd name="connsiteX9" fmla="*/ 2412200 w 4990745"/>
                  <a:gd name="connsiteY9" fmla="*/ 4952549 h 4990745"/>
                  <a:gd name="connsiteX10" fmla="*/ 38196 w 4990745"/>
                  <a:gd name="connsiteY10" fmla="*/ 2578545 h 4990745"/>
                  <a:gd name="connsiteX11" fmla="*/ 38196 w 4990745"/>
                  <a:gd name="connsiteY11" fmla="*/ 2394116 h 499074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4990745" h="4990745">
                    <a:moveTo>
                      <a:pt x="38196" y="2394116"/>
                    </a:moveTo>
                    <a:lnTo>
                      <a:pt x="2394116" y="38196"/>
                    </a:lnTo>
                    <a:cubicBezTo>
                      <a:pt x="2445045" y="-12733"/>
                      <a:pt x="2527616" y="-12733"/>
                      <a:pt x="2578545" y="38196"/>
                    </a:cubicBezTo>
                    <a:lnTo>
                      <a:pt x="4952549" y="2412200"/>
                    </a:lnTo>
                    <a:cubicBezTo>
                      <a:pt x="5003478" y="2463129"/>
                      <a:pt x="5003478" y="2545701"/>
                      <a:pt x="4952549" y="2596629"/>
                    </a:cubicBezTo>
                    <a:lnTo>
                      <a:pt x="4038325" y="3510853"/>
                    </a:lnTo>
                    <a:lnTo>
                      <a:pt x="4038325" y="4038325"/>
                    </a:lnTo>
                    <a:lnTo>
                      <a:pt x="3510853" y="4038325"/>
                    </a:lnTo>
                    <a:lnTo>
                      <a:pt x="2596629" y="4952549"/>
                    </a:lnTo>
                    <a:cubicBezTo>
                      <a:pt x="2545701" y="5003478"/>
                      <a:pt x="2463129" y="5003478"/>
                      <a:pt x="2412200" y="4952549"/>
                    </a:cubicBezTo>
                    <a:lnTo>
                      <a:pt x="38196" y="2578545"/>
                    </a:lnTo>
                    <a:cubicBezTo>
                      <a:pt x="-12733" y="2527616"/>
                      <a:pt x="-12733" y="2445045"/>
                      <a:pt x="38196" y="2394116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25400" cap="flat" cmpd="sng" algn="ctr">
                <a:noFill/>
                <a:prstDash val="solid"/>
                <a:miter lim="400000"/>
                <a:headEnd type="none" w="med" len="med"/>
                <a:tailEnd type="none" w="med" len="med"/>
              </a:ln>
              <a:effectLst/>
            </p:spPr>
            <p:txBody>
              <a:bodyPr lIns="0" tIns="0" rIns="0" bIns="0" anchor="ctr"/>
              <a:lstStyle/>
              <a:p>
                <a:pPr algn="ctr" eaLnBrk="1">
                  <a:defRPr/>
                </a:pPr>
                <a:endParaRPr lang="en-US" sz="675">
                  <a:latin typeface="Helvetica Neue" charset="0"/>
                  <a:ea typeface="Helvetica Neue" charset="0"/>
                  <a:cs typeface="Helvetica Neue" charset="0"/>
                  <a:sym typeface="Helvetica Neue" charset="0"/>
                </a:endParaRPr>
              </a:p>
            </p:txBody>
          </p:sp>
          <p:sp>
            <p:nvSpPr>
              <p:cNvPr id="32797" name="TextBox 8">
                <a:extLst>
                  <a:ext uri="{FF2B5EF4-FFF2-40B4-BE49-F238E27FC236}">
                    <a16:creationId xmlns:a16="http://schemas.microsoft.com/office/drawing/2014/main" id="{4552595B-E371-CE43-95BD-53F75AE3A34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1110421" y="4110380"/>
                <a:ext cx="2889719" cy="229336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Databricks – Spark as a service over cloud.</a:t>
                </a:r>
              </a:p>
              <a:p>
                <a:pPr>
                  <a:buClr>
                    <a:srgbClr val="1883CB"/>
                  </a:buClr>
                </a:pPr>
                <a:endParaRPr lang="en-US" altLang="en-US" sz="750" b="0" dirty="0">
                  <a:solidFill>
                    <a:srgbClr val="929292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>
                  <a:buClr>
                    <a:srgbClr val="1883CB"/>
                  </a:buClr>
                </a:pP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Integrated development environment using notebooks.</a:t>
                </a:r>
              </a:p>
              <a:p>
                <a:pPr>
                  <a:buClr>
                    <a:srgbClr val="1883CB"/>
                  </a:buClr>
                </a:pPr>
                <a:b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</a:br>
                <a:r>
                  <a:rPr lang="en-US" altLang="en-US" sz="750" b="0" dirty="0">
                    <a:solidFill>
                      <a:srgbClr val="929292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 Spark 3.0 (2020)</a:t>
                </a:r>
              </a:p>
            </p:txBody>
          </p:sp>
          <p:sp>
            <p:nvSpPr>
              <p:cNvPr id="129" name="Text Box 27">
                <a:extLst>
                  <a:ext uri="{FF2B5EF4-FFF2-40B4-BE49-F238E27FC236}">
                    <a16:creationId xmlns:a16="http://schemas.microsoft.com/office/drawing/2014/main" id="{EC9D3E99-E3E1-6D48-851F-FDA9866F1EDF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8790397" y="-2177807"/>
                <a:ext cx="2986315" cy="92082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12700" cap="flat" cmpd="sng">
                    <a:solidFill>
                      <a:srgbClr val="000000"/>
                    </a:solidFill>
                    <a:prstDash val="solid"/>
                    <a:miter lim="400000"/>
                    <a:headEnd type="none" w="med" len="med"/>
                    <a:tailEnd type="none" w="med" len="med"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lIns="19050" tIns="19050" rIns="19050" bIns="19050">
                <a:spAutoFit/>
              </a:bodyPr>
              <a:lstStyle>
                <a:lvl1pPr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1pPr>
                <a:lvl2pPr marL="742950" indent="-28575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2pPr>
                <a:lvl3pPr marL="11430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3pPr>
                <a:lvl4pPr marL="16002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4pPr>
                <a:lvl5pPr marL="2057400" indent="-228600"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5pPr>
                <a:lvl6pPr marL="25146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6pPr>
                <a:lvl7pPr marL="29718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7pPr>
                <a:lvl8pPr marL="34290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8pPr>
                <a:lvl9pPr marL="3886200" indent="-228600" defTabSz="8255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3000" b="1">
                    <a:solidFill>
                      <a:srgbClr val="000000"/>
                    </a:solidFill>
                    <a:latin typeface="Helvetica Neue" panose="02000503000000020004" pitchFamily="2" charset="0"/>
                    <a:ea typeface="Helvetica Neue" panose="02000503000000020004" pitchFamily="2" charset="0"/>
                    <a:cs typeface="Helvetica Neue" panose="02000503000000020004" pitchFamily="2" charset="0"/>
                    <a:sym typeface="Helvetica Neue" panose="02000503000000020004" pitchFamily="2" charset="0"/>
                  </a:defRPr>
                </a:lvl9pPr>
              </a:lstStyle>
              <a:p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Amazon </a:t>
                </a:r>
              </a:p>
              <a:p>
                <a:r>
                  <a:rPr lang="en-US" altLang="en-US" sz="1200" b="0" dirty="0">
                    <a:latin typeface="Arial" panose="020B0604020202020204" pitchFamily="34" charset="0"/>
                    <a:cs typeface="Arial" panose="020B0604020202020204" pitchFamily="34" charset="0"/>
                  </a:rPr>
                  <a:t>Elastic Map/Reduce</a:t>
                </a:r>
              </a:p>
            </p:txBody>
          </p:sp>
        </p:grpSp>
      </p:grpSp>
      <p:sp>
        <p:nvSpPr>
          <p:cNvPr id="54" name="TextBox 46">
            <a:extLst>
              <a:ext uri="{FF2B5EF4-FFF2-40B4-BE49-F238E27FC236}">
                <a16:creationId xmlns:a16="http://schemas.microsoft.com/office/drawing/2014/main" id="{6D7764B4-1799-2D48-ADAC-CE0B3688525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53462" y="3806021"/>
            <a:ext cx="49601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2006</a:t>
            </a:r>
          </a:p>
        </p:txBody>
      </p:sp>
      <p:sp>
        <p:nvSpPr>
          <p:cNvPr id="55" name="TextBox 46">
            <a:extLst>
              <a:ext uri="{FF2B5EF4-FFF2-40B4-BE49-F238E27FC236}">
                <a16:creationId xmlns:a16="http://schemas.microsoft.com/office/drawing/2014/main" id="{083929D3-EABB-C549-AACC-3A4538AA50B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20913" y="3353741"/>
            <a:ext cx="49601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2008</a:t>
            </a:r>
          </a:p>
        </p:txBody>
      </p:sp>
      <p:sp>
        <p:nvSpPr>
          <p:cNvPr id="57" name="TextBox 46">
            <a:extLst>
              <a:ext uri="{FF2B5EF4-FFF2-40B4-BE49-F238E27FC236}">
                <a16:creationId xmlns:a16="http://schemas.microsoft.com/office/drawing/2014/main" id="{D8C4E954-F484-804B-9738-3D809DAF214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711171" y="3830708"/>
            <a:ext cx="49601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2009</a:t>
            </a:r>
          </a:p>
        </p:txBody>
      </p:sp>
      <p:sp>
        <p:nvSpPr>
          <p:cNvPr id="59" name="TextBox 46">
            <a:extLst>
              <a:ext uri="{FF2B5EF4-FFF2-40B4-BE49-F238E27FC236}">
                <a16:creationId xmlns:a16="http://schemas.microsoft.com/office/drawing/2014/main" id="{1039474D-87D7-614C-B281-B6AC6107BD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6767" y="3338625"/>
            <a:ext cx="496010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2014</a:t>
            </a:r>
          </a:p>
        </p:txBody>
      </p:sp>
      <p:sp>
        <p:nvSpPr>
          <p:cNvPr id="60" name="TextBox 46">
            <a:extLst>
              <a:ext uri="{FF2B5EF4-FFF2-40B4-BE49-F238E27FC236}">
                <a16:creationId xmlns:a16="http://schemas.microsoft.com/office/drawing/2014/main" id="{3625AB6E-AB7C-B548-A665-E91E2EC3D5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01041" y="3332657"/>
            <a:ext cx="781463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2014-Present</a:t>
            </a:r>
          </a:p>
        </p:txBody>
      </p:sp>
      <p:sp>
        <p:nvSpPr>
          <p:cNvPr id="61" name="TextBox 46">
            <a:extLst>
              <a:ext uri="{FF2B5EF4-FFF2-40B4-BE49-F238E27FC236}">
                <a16:creationId xmlns:a16="http://schemas.microsoft.com/office/drawing/2014/main" id="{4660008A-183A-7348-A175-0064DD33F5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640092" y="3787224"/>
            <a:ext cx="846564" cy="215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 algn="ctr" eaLnBrk="1"/>
            <a:r>
              <a:rPr lang="en-US" altLang="en-US" sz="800" b="0" dirty="0">
                <a:solidFill>
                  <a:schemeClr val="tx1"/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rPr>
              <a:t>2015-Present</a:t>
            </a:r>
          </a:p>
        </p:txBody>
      </p:sp>
      <p:sp>
        <p:nvSpPr>
          <p:cNvPr id="51" name="TextBox 8">
            <a:extLst>
              <a:ext uri="{FF2B5EF4-FFF2-40B4-BE49-F238E27FC236}">
                <a16:creationId xmlns:a16="http://schemas.microsoft.com/office/drawing/2014/main" id="{E83A6DA3-80F1-614A-AB5F-528DACC5FC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22645" y="2314882"/>
            <a:ext cx="1357258" cy="4385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pPr>
              <a:buClr>
                <a:srgbClr val="1883CB"/>
              </a:buClr>
            </a:pPr>
            <a:r>
              <a:rPr lang="en-US" altLang="en-US" sz="750" b="0" dirty="0">
                <a:solidFill>
                  <a:srgbClr val="92929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Cloud based solution disrupted the Big Data space</a:t>
            </a:r>
          </a:p>
        </p:txBody>
      </p:sp>
      <p:sp>
        <p:nvSpPr>
          <p:cNvPr id="53" name="Text Box 27">
            <a:extLst>
              <a:ext uri="{FF2B5EF4-FFF2-40B4-BE49-F238E27FC236}">
                <a16:creationId xmlns:a16="http://schemas.microsoft.com/office/drawing/2014/main" id="{8E0BBABD-285A-8E4D-B63B-2CAB032E9668}"/>
              </a:ext>
            </a:extLst>
          </p:cNvPr>
          <p:cNvSpPr txBox="1">
            <a:spLocks/>
          </p:cNvSpPr>
          <p:nvPr/>
        </p:nvSpPr>
        <p:spPr bwMode="auto">
          <a:xfrm>
            <a:off x="7207431" y="4278069"/>
            <a:ext cx="1304844" cy="2231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400000"/>
                <a:headEnd type="none" w="med" len="med"/>
                <a:tailEnd type="none" w="med" len="med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19050" tIns="19050" rIns="19050" bIns="19050">
            <a:spAutoFit/>
          </a:bodyPr>
          <a:lstStyle>
            <a:lvl1pPr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1pPr>
            <a:lvl2pPr marL="742950" indent="-28575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2pPr>
            <a:lvl3pPr marL="11430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3pPr>
            <a:lvl4pPr marL="16002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4pPr>
            <a:lvl5pPr marL="2057400" indent="-228600"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5pPr>
            <a:lvl6pPr marL="25146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6pPr>
            <a:lvl7pPr marL="29718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7pPr>
            <a:lvl8pPr marL="34290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8pPr>
            <a:lvl9pPr marL="3886200" indent="-228600" defTabSz="825500" eaLnBrk="0" fontAlgn="base" hangingPunct="0">
              <a:spcBef>
                <a:spcPct val="0"/>
              </a:spcBef>
              <a:spcAft>
                <a:spcPct val="0"/>
              </a:spcAft>
              <a:defRPr sz="3000" b="1">
                <a:solidFill>
                  <a:srgbClr val="000000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  <a:sym typeface="Helvetica Neue" panose="02000503000000020004" pitchFamily="2" charset="0"/>
              </a:defRPr>
            </a:lvl9pPr>
          </a:lstStyle>
          <a:p>
            <a:r>
              <a:rPr lang="en-US" altLang="en-US" sz="1200" b="0" dirty="0">
                <a:latin typeface="Arial" panose="020B0604020202020204" pitchFamily="34" charset="0"/>
                <a:cs typeface="Arial" panose="020B0604020202020204" pitchFamily="34" charset="0"/>
              </a:rPr>
              <a:t>      Spark services</a:t>
            </a:r>
            <a:endParaRPr lang="en-US" altLang="en-US" sz="1200" b="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0272729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Hadoop is born</a:t>
            </a:r>
            <a:br>
              <a:rPr lang="en-US" alt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</a:br>
            <a:r>
              <a:rPr lang="en-US" altLang="en-US" sz="3200" dirty="0">
                <a:latin typeface="Arial" charset="0"/>
                <a:ea typeface="Arial" charset="0"/>
                <a:cs typeface="Arial" charset="0"/>
                <a:sym typeface="Arial" charset="0"/>
              </a:rPr>
              <a:t>Big Data Distributions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92469" y="1516117"/>
            <a:ext cx="7194331" cy="4525963"/>
          </a:xfrm>
        </p:spPr>
        <p:txBody>
          <a:bodyPr>
            <a:normAutofit fontScale="25000" lnSpcReduction="20000"/>
          </a:bodyPr>
          <a:lstStyle/>
          <a:p>
            <a:r>
              <a:rPr lang="en-US" sz="6400" b="1" dirty="0">
                <a:solidFill>
                  <a:srgbClr val="0070C0"/>
                </a:solidFill>
              </a:rPr>
              <a:t>In premises ( Datacenter)</a:t>
            </a:r>
          </a:p>
          <a:p>
            <a:endParaRPr lang="en-US" sz="5600" b="1" dirty="0"/>
          </a:p>
          <a:p>
            <a:pPr lvl="1"/>
            <a:r>
              <a:rPr lang="en-US" sz="5200" b="1" dirty="0"/>
              <a:t>Cloudera</a:t>
            </a:r>
            <a:r>
              <a:rPr lang="en-US" sz="5200" dirty="0"/>
              <a:t> </a:t>
            </a:r>
          </a:p>
          <a:p>
            <a:pPr lvl="2"/>
            <a:r>
              <a:rPr lang="en-US" sz="4400" dirty="0"/>
              <a:t>Most popular in premises</a:t>
            </a:r>
          </a:p>
          <a:p>
            <a:pPr lvl="2"/>
            <a:r>
              <a:rPr lang="en-US" sz="4400" dirty="0"/>
              <a:t>Hybrid cloud offerings</a:t>
            </a:r>
            <a:br>
              <a:rPr lang="en-US" sz="4400" dirty="0"/>
            </a:br>
            <a:endParaRPr lang="en-US" dirty="0"/>
          </a:p>
          <a:p>
            <a:pPr lvl="1"/>
            <a:r>
              <a:rPr lang="en-US" sz="5200" b="1" dirty="0"/>
              <a:t>Hortonworks</a:t>
            </a:r>
          </a:p>
          <a:p>
            <a:pPr lvl="2"/>
            <a:r>
              <a:rPr lang="en-US" sz="4400" dirty="0"/>
              <a:t>Most portable (Compatible with Windows)</a:t>
            </a:r>
          </a:p>
          <a:p>
            <a:pPr lvl="2"/>
            <a:r>
              <a:rPr lang="en-US" sz="4400" dirty="0"/>
              <a:t>Merged with Cloudera</a:t>
            </a:r>
            <a:br>
              <a:rPr lang="en-US" sz="4400" dirty="0"/>
            </a:br>
            <a:endParaRPr lang="en-US" sz="4400" dirty="0"/>
          </a:p>
          <a:p>
            <a:pPr lvl="1"/>
            <a:r>
              <a:rPr lang="en-US" sz="5200" b="1" dirty="0" err="1"/>
              <a:t>MapR</a:t>
            </a:r>
            <a:endParaRPr lang="en-US" sz="5200" b="1" dirty="0"/>
          </a:p>
          <a:p>
            <a:pPr lvl="2"/>
            <a:r>
              <a:rPr lang="en-US" sz="4400" dirty="0"/>
              <a:t>Based on custom Linux filesystem</a:t>
            </a:r>
          </a:p>
          <a:p>
            <a:pPr lvl="2"/>
            <a:r>
              <a:rPr lang="en-US" sz="4400" dirty="0"/>
              <a:t>Acquired by HP.</a:t>
            </a:r>
          </a:p>
          <a:p>
            <a:pPr marL="457200" lvl="1" indent="0">
              <a:buNone/>
            </a:pPr>
            <a:endParaRPr lang="en-US" sz="6400" dirty="0">
              <a:solidFill>
                <a:srgbClr val="0070C0"/>
              </a:solidFill>
            </a:endParaRPr>
          </a:p>
          <a:p>
            <a:r>
              <a:rPr lang="en-US" sz="6400" b="1" dirty="0">
                <a:solidFill>
                  <a:srgbClr val="0070C0"/>
                </a:solidFill>
              </a:rPr>
              <a:t>Cloud Based</a:t>
            </a:r>
          </a:p>
          <a:p>
            <a:pPr lvl="1"/>
            <a:r>
              <a:rPr lang="en-US" sz="5200" b="1" dirty="0"/>
              <a:t>Amazon Elastic Map/Reduce (EMR)</a:t>
            </a:r>
          </a:p>
          <a:p>
            <a:pPr lvl="2"/>
            <a:r>
              <a:rPr lang="en-US" sz="4400" dirty="0"/>
              <a:t>Cloud based simple to use</a:t>
            </a:r>
          </a:p>
          <a:p>
            <a:pPr lvl="2"/>
            <a:r>
              <a:rPr lang="en-US" sz="4400" dirty="0"/>
              <a:t>Current cloud-based leader.</a:t>
            </a:r>
          </a:p>
          <a:p>
            <a:pPr marL="457200" lvl="1" indent="0">
              <a:buNone/>
            </a:pPr>
            <a:endParaRPr lang="en-US" sz="3200" dirty="0"/>
          </a:p>
          <a:p>
            <a:pPr lvl="1"/>
            <a:r>
              <a:rPr lang="en-US" sz="5200" b="1" dirty="0"/>
              <a:t>Microsoft </a:t>
            </a:r>
          </a:p>
          <a:p>
            <a:pPr lvl="2"/>
            <a:r>
              <a:rPr lang="en-US" sz="4400" dirty="0"/>
              <a:t>Azure Big data</a:t>
            </a:r>
          </a:p>
          <a:p>
            <a:pPr lvl="2"/>
            <a:r>
              <a:rPr lang="en-US" sz="4400" dirty="0"/>
              <a:t>Part of Microsoft cloud offerings.</a:t>
            </a:r>
          </a:p>
          <a:p>
            <a:endParaRPr lang="en-US" dirty="0"/>
          </a:p>
          <a:p>
            <a:pPr lvl="1"/>
            <a:r>
              <a:rPr lang="en-US" sz="5200" b="1" dirty="0"/>
              <a:t>Google</a:t>
            </a:r>
          </a:p>
          <a:p>
            <a:pPr lvl="2"/>
            <a:r>
              <a:rPr lang="en-US" sz="4400" dirty="0"/>
              <a:t>Google compute engine</a:t>
            </a:r>
          </a:p>
          <a:p>
            <a:pPr lvl="2"/>
            <a:r>
              <a:rPr lang="en-US" sz="4400" dirty="0"/>
              <a:t>Part of Google other cloud offerings.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8578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Hadoop is born</a:t>
            </a:r>
            <a:br>
              <a:rPr lang="en-US" alt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</a:br>
            <a:r>
              <a:rPr lang="en-US" altLang="en-US" sz="3200" dirty="0">
                <a:latin typeface="Arial" charset="0"/>
                <a:ea typeface="Arial" charset="0"/>
                <a:cs typeface="Arial" charset="0"/>
                <a:sym typeface="Arial" charset="0"/>
              </a:rPr>
              <a:t>The Hadoop Cluster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1000’s of servers running</a:t>
            </a:r>
          </a:p>
          <a:p>
            <a:pPr lvl="1"/>
            <a:r>
              <a:rPr lang="en-US" dirty="0"/>
              <a:t>Each with dozens of disks.</a:t>
            </a:r>
          </a:p>
          <a:p>
            <a:pPr lvl="1"/>
            <a:r>
              <a:rPr lang="en-US" dirty="0"/>
              <a:t>High chance of single failure.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Automated recovery</a:t>
            </a:r>
          </a:p>
          <a:p>
            <a:pPr lvl="1"/>
            <a:r>
              <a:rPr lang="en-US" dirty="0"/>
              <a:t>In case of a failure, the system needs to detect it and recover.</a:t>
            </a:r>
          </a:p>
          <a:p>
            <a:pPr lvl="1"/>
            <a:r>
              <a:rPr lang="en-US" dirty="0"/>
              <a:t>Cluster programs should not fail in this case.</a:t>
            </a:r>
          </a:p>
          <a:p>
            <a:pPr marL="457200" lvl="1" indent="0">
              <a:buNone/>
            </a:pP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4268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742D0E-85A0-E146-B805-A56A09EEBE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4240" y="770317"/>
            <a:ext cx="9257569" cy="565423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33181"/>
          </a:xfrm>
        </p:spPr>
        <p:txBody>
          <a:bodyPr>
            <a:normAutofit fontScale="90000"/>
          </a:bodyPr>
          <a:lstStyle/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is born</a:t>
            </a:r>
            <a:br>
              <a:rPr lang="en-US" dirty="0"/>
            </a:br>
            <a:r>
              <a:rPr lang="en-US" sz="3600" dirty="0"/>
              <a:t>The Hadoop Stack</a:t>
            </a:r>
          </a:p>
        </p:txBody>
      </p:sp>
    </p:spTree>
    <p:extLst>
      <p:ext uri="{BB962C8B-B14F-4D97-AF65-F5344CB8AC3E}">
        <p14:creationId xmlns:p14="http://schemas.microsoft.com/office/powerpoint/2010/main" val="3953917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1"/>
            <a:r>
              <a:rPr lang="en-US" dirty="0"/>
              <a:t>Marilson Campos</a:t>
            </a:r>
          </a:p>
          <a:p>
            <a:pPr lvl="2"/>
            <a:r>
              <a:rPr lang="en-US" dirty="0"/>
              <a:t>Principal Data Architect with 15+ years of experience.</a:t>
            </a:r>
            <a:br>
              <a:rPr lang="en-US" dirty="0"/>
            </a:br>
            <a:endParaRPr lang="en-US" dirty="0"/>
          </a:p>
          <a:p>
            <a:pPr lvl="2"/>
            <a:r>
              <a:rPr lang="en-US" dirty="0"/>
              <a:t>Background in Machine Learning and Search engines</a:t>
            </a:r>
            <a:br>
              <a:rPr lang="en-US" dirty="0"/>
            </a:br>
            <a:endParaRPr lang="en-US" dirty="0"/>
          </a:p>
          <a:p>
            <a:pPr lvl="2"/>
            <a:r>
              <a:rPr lang="en-US" dirty="0"/>
              <a:t>Designing Big Data systems since 2007</a:t>
            </a:r>
          </a:p>
          <a:p>
            <a:pPr marL="914400" lvl="2" indent="0">
              <a:buNone/>
            </a:pPr>
            <a:endParaRPr lang="en-US" dirty="0"/>
          </a:p>
          <a:p>
            <a:pPr marL="514350" lvl="1" indent="0">
              <a:buNone/>
            </a:pPr>
            <a:r>
              <a:rPr lang="en-US" dirty="0"/>
              <a:t>- </a:t>
            </a:r>
            <a:r>
              <a:rPr lang="en-US" sz="2000" dirty="0"/>
              <a:t>Some relevant presentations</a:t>
            </a:r>
          </a:p>
          <a:p>
            <a:pPr lvl="2"/>
            <a:r>
              <a:rPr lang="en-US" sz="2000" dirty="0"/>
              <a:t>Hadoop Summit 2013</a:t>
            </a:r>
          </a:p>
          <a:p>
            <a:pPr lvl="2"/>
            <a:r>
              <a:rPr lang="en-US" sz="2000" dirty="0"/>
              <a:t>Apache Impala User Group - 2015</a:t>
            </a:r>
          </a:p>
          <a:p>
            <a:pPr lvl="2"/>
            <a:r>
              <a:rPr lang="en-US" sz="2000" dirty="0"/>
              <a:t>Strata 2016 – Use case @ Cloudera Booth</a:t>
            </a:r>
          </a:p>
          <a:p>
            <a:pPr lvl="2"/>
            <a:r>
              <a:rPr lang="en-US" sz="2000" dirty="0"/>
              <a:t>Impala spotlight – Cloudera 2016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31696559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222518" y="5048183"/>
            <a:ext cx="8764452" cy="1506091"/>
          </a:xfrm>
        </p:spPr>
        <p:txBody>
          <a:bodyPr>
            <a:normAutofit/>
          </a:bodyPr>
          <a:lstStyle/>
          <a:p>
            <a:r>
              <a:rPr lang="en-US" dirty="0"/>
              <a:t>Spark uses Hadoop core to execute jobs.</a:t>
            </a:r>
          </a:p>
          <a:p>
            <a:r>
              <a:rPr lang="en-US" dirty="0"/>
              <a:t>Spark uses HDFS for storage.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 descr="screenshot_7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785" y="1291759"/>
            <a:ext cx="9144000" cy="3573838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4A300C6-5F7D-7F4D-9D9E-3D7AE5481C27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7331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is born</a:t>
            </a:r>
            <a:br>
              <a:rPr lang="en-US" dirty="0"/>
            </a:br>
            <a:r>
              <a:rPr lang="en-US" sz="3600" dirty="0"/>
              <a:t>The Hadoop/Spark Stack</a:t>
            </a:r>
          </a:p>
        </p:txBody>
      </p:sp>
    </p:spTree>
    <p:extLst>
      <p:ext uri="{BB962C8B-B14F-4D97-AF65-F5344CB8AC3E}">
        <p14:creationId xmlns:p14="http://schemas.microsoft.com/office/powerpoint/2010/main" val="30274641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_18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325" y="1000503"/>
            <a:ext cx="8633285" cy="5975352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21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14B6C91-CD56-1E49-B54C-24CA93537A1F}"/>
              </a:ext>
            </a:extLst>
          </p:cNvPr>
          <p:cNvSpPr txBox="1">
            <a:spLocks/>
          </p:cNvSpPr>
          <p:nvPr/>
        </p:nvSpPr>
        <p:spPr>
          <a:xfrm>
            <a:off x="457200" y="250888"/>
            <a:ext cx="8229600" cy="7331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50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4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MapReduce</a:t>
            </a:r>
            <a:br>
              <a:rPr lang="en-US" dirty="0"/>
            </a:br>
            <a:r>
              <a:rPr lang="en-US" sz="3900" dirty="0"/>
              <a:t>Distributed execution v0.1 – pure map</a:t>
            </a:r>
          </a:p>
        </p:txBody>
      </p:sp>
    </p:spTree>
    <p:extLst>
      <p:ext uri="{BB962C8B-B14F-4D97-AF65-F5344CB8AC3E}">
        <p14:creationId xmlns:p14="http://schemas.microsoft.com/office/powerpoint/2010/main" val="3366074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_19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9129" y="615236"/>
            <a:ext cx="6605294" cy="6576323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7BFDA64-90FC-5D46-8997-FEFBBBF0AC26}"/>
              </a:ext>
            </a:extLst>
          </p:cNvPr>
          <p:cNvSpPr txBox="1">
            <a:spLocks/>
          </p:cNvSpPr>
          <p:nvPr/>
        </p:nvSpPr>
        <p:spPr>
          <a:xfrm>
            <a:off x="457200" y="179638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MapReduce</a:t>
            </a:r>
            <a:br>
              <a:rPr lang="en-US" dirty="0"/>
            </a:br>
            <a:r>
              <a:rPr lang="en-US" sz="3600" dirty="0"/>
              <a:t>Distributed execution v1 – map/reduce</a:t>
            </a:r>
          </a:p>
        </p:txBody>
      </p:sp>
    </p:spTree>
    <p:extLst>
      <p:ext uri="{BB962C8B-B14F-4D97-AF65-F5344CB8AC3E}">
        <p14:creationId xmlns:p14="http://schemas.microsoft.com/office/powerpoint/2010/main" val="29358457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_17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87" y="1285378"/>
            <a:ext cx="8822026" cy="5716215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3BBA63B-FCAC-6847-88EA-AA2268A9F2D0}"/>
              </a:ext>
            </a:extLst>
          </p:cNvPr>
          <p:cNvSpPr txBox="1">
            <a:spLocks/>
          </p:cNvSpPr>
          <p:nvPr/>
        </p:nvSpPr>
        <p:spPr>
          <a:xfrm>
            <a:off x="457200" y="274638"/>
            <a:ext cx="8229600" cy="7331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2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MapReduce</a:t>
            </a:r>
            <a:br>
              <a:rPr lang="en-US" dirty="0"/>
            </a:br>
            <a:r>
              <a:rPr lang="en-US" sz="3600" dirty="0"/>
              <a:t>Distributed execution – deployment</a:t>
            </a:r>
          </a:p>
        </p:txBody>
      </p:sp>
    </p:spTree>
    <p:extLst>
      <p:ext uri="{BB962C8B-B14F-4D97-AF65-F5344CB8AC3E}">
        <p14:creationId xmlns:p14="http://schemas.microsoft.com/office/powerpoint/2010/main" val="5662950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is born</a:t>
            </a:r>
            <a:br>
              <a:rPr lang="en-US" dirty="0"/>
            </a:br>
            <a:r>
              <a:rPr lang="en-US" sz="3200" dirty="0"/>
              <a:t>Hadoop Map/Reduce x Spark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Low level API </a:t>
            </a:r>
          </a:p>
          <a:p>
            <a:pPr lvl="1"/>
            <a:r>
              <a:rPr lang="en-US" dirty="0"/>
              <a:t>Designed for batch processing (slower starting time)</a:t>
            </a:r>
          </a:p>
          <a:p>
            <a:pPr lvl="1"/>
            <a:r>
              <a:rPr lang="en-US" dirty="0"/>
              <a:t>Long running process</a:t>
            </a:r>
          </a:p>
          <a:p>
            <a:pPr lvl="1"/>
            <a:r>
              <a:rPr lang="en-US" dirty="0"/>
              <a:t>Reads and writes data to and from disk many times.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Higher level API </a:t>
            </a:r>
          </a:p>
          <a:p>
            <a:pPr lvl="1"/>
            <a:r>
              <a:rPr lang="en-US" dirty="0"/>
              <a:t>Tries to use and keep data in memory.</a:t>
            </a:r>
          </a:p>
          <a:p>
            <a:pPr lvl="1"/>
            <a:r>
              <a:rPr lang="en-US" dirty="0"/>
              <a:t>Supports batch and near real-time. </a:t>
            </a:r>
          </a:p>
          <a:p>
            <a:pPr marL="457200" lvl="1" indent="0">
              <a:buNone/>
            </a:pPr>
            <a:r>
              <a:rPr lang="en-US" dirty="0"/>
              <a:t>   (faster starting time)</a:t>
            </a:r>
          </a:p>
          <a:p>
            <a:pPr lvl="1"/>
            <a:endParaRPr lang="en-US" dirty="0"/>
          </a:p>
        </p:txBody>
      </p:sp>
      <p:pic>
        <p:nvPicPr>
          <p:cNvPr id="4" name="Picture 3" descr="spark_logo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818" y="3692634"/>
            <a:ext cx="1349835" cy="714621"/>
          </a:xfrm>
          <a:prstGeom prst="rect">
            <a:avLst/>
          </a:prstGeom>
        </p:spPr>
      </p:pic>
      <p:pic>
        <p:nvPicPr>
          <p:cNvPr id="5" name="Picture 4" descr="hadoop.jpe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121" y="1369950"/>
            <a:ext cx="2522526" cy="6520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627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3600" dirty="0"/>
              <a:t>Map/Reduce processing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BB015B-28D4-D64C-B97D-28F3BD04C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26676"/>
            <a:ext cx="9144000" cy="139484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10B0D8-B531-F046-ABE5-458E578A2EC5}"/>
              </a:ext>
            </a:extLst>
          </p:cNvPr>
          <p:cNvSpPr txBox="1"/>
          <p:nvPr/>
        </p:nvSpPr>
        <p:spPr>
          <a:xfrm>
            <a:off x="950563" y="3604678"/>
            <a:ext cx="75457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 flow:</a:t>
            </a:r>
          </a:p>
          <a:p>
            <a:endParaRPr lang="en-US" sz="2400" dirty="0"/>
          </a:p>
          <a:p>
            <a:pPr lvl="1"/>
            <a:r>
              <a:rPr lang="en-US" sz="2400" dirty="0"/>
              <a:t>- Input </a:t>
            </a:r>
          </a:p>
          <a:p>
            <a:pPr lvl="2"/>
            <a:r>
              <a:rPr lang="en-US" sz="2400" dirty="0"/>
              <a:t>- Map (transformation)</a:t>
            </a:r>
          </a:p>
          <a:p>
            <a:pPr lvl="3"/>
            <a:r>
              <a:rPr lang="en-US" sz="2400" dirty="0"/>
              <a:t>- Shuffle (sort)</a:t>
            </a:r>
          </a:p>
          <a:p>
            <a:pPr lvl="4"/>
            <a:r>
              <a:rPr lang="en-US" sz="2400" dirty="0"/>
              <a:t>- Reduce</a:t>
            </a:r>
          </a:p>
          <a:p>
            <a:pPr lvl="5"/>
            <a:r>
              <a:rPr lang="en-US" sz="2400" dirty="0"/>
              <a:t>- Output</a:t>
            </a:r>
          </a:p>
        </p:txBody>
      </p:sp>
    </p:spTree>
    <p:extLst>
      <p:ext uri="{BB962C8B-B14F-4D97-AF65-F5344CB8AC3E}">
        <p14:creationId xmlns:p14="http://schemas.microsoft.com/office/powerpoint/2010/main" val="6083397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 - </a:t>
            </a:r>
            <a:r>
              <a:rPr lang="en-US" sz="2100" dirty="0"/>
              <a:t>Run output 1/2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19C7E0-ED07-A745-8C6E-EB6466ACEE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973472"/>
            <a:ext cx="8458200" cy="5884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81696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1232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 - </a:t>
            </a:r>
            <a:r>
              <a:rPr lang="en-US" sz="2100" dirty="0"/>
              <a:t>Run output 2/2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972961-68FB-B34D-B00C-EC9E656C52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4130" y="781049"/>
            <a:ext cx="5900123" cy="6058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80668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200" dirty="0"/>
              <a:t>Send the code to the data!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E66C374-9D44-B24B-B491-BF0F8AC6DE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8993" y="1060450"/>
            <a:ext cx="6326013" cy="5797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65367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200" dirty="0"/>
              <a:t>MR Splits and dataflow 1 reducer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2FD477-B49C-C04F-AF9F-AB9CDB759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34974"/>
            <a:ext cx="9144000" cy="4371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770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6485" y="1508919"/>
            <a:ext cx="5523380" cy="4756150"/>
          </a:xfrm>
        </p:spPr>
        <p:txBody>
          <a:bodyPr>
            <a:normAutofit/>
          </a:bodyPr>
          <a:lstStyle/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Why you are taking this class?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class </a:t>
            </a:r>
            <a:b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about you</a:t>
            </a:r>
          </a:p>
        </p:txBody>
      </p:sp>
    </p:spTree>
    <p:extLst>
      <p:ext uri="{BB962C8B-B14F-4D97-AF65-F5344CB8AC3E}">
        <p14:creationId xmlns:p14="http://schemas.microsoft.com/office/powerpoint/2010/main" val="423938329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200" dirty="0"/>
              <a:t>MR Splits and dataflow multiple reducers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5324448-2C3E-2647-A7AC-AF3B4A87DD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16908"/>
            <a:ext cx="9144000" cy="4719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508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700" dirty="0"/>
              <a:t>MR Splits and dataflow Zero reducers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E46630-8E44-5942-B1AA-AFC48C02C4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8250" y="1174749"/>
            <a:ext cx="6686550" cy="5313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771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700" dirty="0"/>
              <a:t>The Combiner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AE4A92F6-111C-E242-A85D-C553908E19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3257550"/>
          </a:xfrm>
        </p:spPr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Calculates Intermediary results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No guarantees if it will run or even how many times it will runs.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Optimization feature</a:t>
            </a:r>
          </a:p>
        </p:txBody>
      </p:sp>
    </p:spTree>
    <p:extLst>
      <p:ext uri="{BB962C8B-B14F-4D97-AF65-F5344CB8AC3E}">
        <p14:creationId xmlns:p14="http://schemas.microsoft.com/office/powerpoint/2010/main" val="1723078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</a:t>
            </a:r>
            <a:br>
              <a:rPr lang="en-US" dirty="0"/>
            </a:br>
            <a:r>
              <a:rPr lang="en-US" sz="2500" dirty="0"/>
              <a:t>The Driver program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3C20ED-70CD-6D44-B527-9AC51ED7E9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5739" y="1043521"/>
            <a:ext cx="6512521" cy="5708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79861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Hadoop Map/Reduce </a:t>
            </a:r>
            <a:br>
              <a:rPr lang="en-US" dirty="0"/>
            </a:br>
            <a:r>
              <a:rPr lang="en-US" sz="2500" dirty="0"/>
              <a:t>Different integrations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941186C-7549-274E-90BD-6ECF28B146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362449"/>
          </a:xfrm>
        </p:spPr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Map/Reduce </a:t>
            </a:r>
            <a:r>
              <a:rPr lang="en-US" dirty="0" err="1"/>
              <a:t>Api</a:t>
            </a:r>
            <a:r>
              <a:rPr lang="en-US" dirty="0"/>
              <a:t> -&gt; JVM language (Java, Scala)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Hadoop M/R Streaming -&gt; Unix </a:t>
            </a:r>
            <a:r>
              <a:rPr lang="en-US" dirty="0" err="1"/>
              <a:t>Stdin</a:t>
            </a:r>
            <a:r>
              <a:rPr lang="en-US" dirty="0"/>
              <a:t>/</a:t>
            </a:r>
            <a:r>
              <a:rPr lang="en-US" dirty="0" err="1"/>
              <a:t>Stdout</a:t>
            </a:r>
            <a:r>
              <a:rPr lang="en-US" dirty="0"/>
              <a:t>.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Hadoop pipes -&gt; Unix Sockets</a:t>
            </a:r>
          </a:p>
        </p:txBody>
      </p:sp>
    </p:spTree>
    <p:extLst>
      <p:ext uri="{BB962C8B-B14F-4D97-AF65-F5344CB8AC3E}">
        <p14:creationId xmlns:p14="http://schemas.microsoft.com/office/powerpoint/2010/main" val="128183973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Unix like filesystem 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Access rights identical to Linux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No support  to updates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Self healing capabilities.</a:t>
            </a:r>
          </a:p>
          <a:p>
            <a:pPr marL="914400" lvl="1" indent="-457200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HDFS – Hadoop File Systems</a:t>
            </a:r>
            <a:br>
              <a:rPr lang="en-US" dirty="0"/>
            </a:br>
            <a:r>
              <a:rPr lang="en-US" sz="2700" dirty="0"/>
              <a:t>Big Data Storage</a:t>
            </a:r>
          </a:p>
        </p:txBody>
      </p:sp>
    </p:spTree>
    <p:extLst>
      <p:ext uri="{BB962C8B-B14F-4D97-AF65-F5344CB8AC3E}">
        <p14:creationId xmlns:p14="http://schemas.microsoft.com/office/powerpoint/2010/main" val="274172535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Very large file support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Optimized for continuous ”reads”.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High </a:t>
            </a:r>
            <a:r>
              <a:rPr lang="en-US" b="1" dirty="0"/>
              <a:t>throughput</a:t>
            </a:r>
            <a:r>
              <a:rPr lang="en-US" dirty="0"/>
              <a:t> at the expense of </a:t>
            </a:r>
            <a:r>
              <a:rPr lang="en-US" b="1" dirty="0"/>
              <a:t>latency</a:t>
            </a:r>
          </a:p>
          <a:p>
            <a:pPr marL="1371600" lvl="3" indent="0">
              <a:buNone/>
            </a:pPr>
            <a:r>
              <a:rPr lang="en-US" b="1" dirty="0"/>
              <a:t>Train vs Ferrari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Single writer, no support to multiple writers.</a:t>
            </a:r>
          </a:p>
          <a:p>
            <a:pPr marL="914400" lvl="1" indent="-457200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HDFS – Hadoop File Systems</a:t>
            </a:r>
            <a:br>
              <a:rPr lang="en-US" dirty="0"/>
            </a:br>
            <a:r>
              <a:rPr lang="en-US" sz="2700" dirty="0"/>
              <a:t>Big Data Storage</a:t>
            </a:r>
          </a:p>
        </p:txBody>
      </p:sp>
    </p:spTree>
    <p:extLst>
      <p:ext uri="{BB962C8B-B14F-4D97-AF65-F5344CB8AC3E}">
        <p14:creationId xmlns:p14="http://schemas.microsoft.com/office/powerpoint/2010/main" val="351654437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lvl="1">
              <a:buFontTx/>
              <a:buChar char="-"/>
            </a:pPr>
            <a:r>
              <a:rPr lang="en-US" dirty="0"/>
              <a:t>Blocks </a:t>
            </a:r>
          </a:p>
          <a:p>
            <a:pPr lvl="2">
              <a:buFontTx/>
              <a:buChar char="-"/>
            </a:pPr>
            <a:r>
              <a:rPr lang="en-US" dirty="0"/>
              <a:t>Atomic unit of storage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Namenode </a:t>
            </a:r>
          </a:p>
          <a:p>
            <a:pPr lvl="2">
              <a:buFontTx/>
              <a:buChar char="-"/>
            </a:pPr>
            <a:r>
              <a:rPr lang="en-US" dirty="0"/>
              <a:t>the master daemon for storage</a:t>
            </a:r>
          </a:p>
          <a:p>
            <a:pPr lvl="2">
              <a:buFontTx/>
              <a:buChar char="-"/>
            </a:pPr>
            <a:r>
              <a:rPr lang="en-US" dirty="0"/>
              <a:t>Stores the metadata</a:t>
            </a:r>
          </a:p>
          <a:p>
            <a:pPr lvl="2">
              <a:buFontTx/>
              <a:buChar char="-"/>
            </a:pPr>
            <a:r>
              <a:rPr lang="en-US" dirty="0"/>
              <a:t>1 Active</a:t>
            </a:r>
          </a:p>
          <a:p>
            <a:pPr lvl="2">
              <a:buFontTx/>
              <a:buChar char="-"/>
            </a:pPr>
            <a:r>
              <a:rPr lang="en-US" dirty="0"/>
              <a:t>1 Standby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Journal Nodes </a:t>
            </a:r>
          </a:p>
          <a:p>
            <a:pPr lvl="2">
              <a:buFontTx/>
              <a:buChar char="-"/>
            </a:pPr>
            <a:r>
              <a:rPr lang="en-US" dirty="0"/>
              <a:t>Record changes on filesystem </a:t>
            </a:r>
          </a:p>
          <a:p>
            <a:pPr lvl="2">
              <a:buFontTx/>
              <a:buChar char="-"/>
            </a:pPr>
            <a:r>
              <a:rPr lang="en-US" dirty="0"/>
              <a:t>Responsible for metadata updates on standby namenode.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Datanodes </a:t>
            </a:r>
          </a:p>
          <a:p>
            <a:pPr lvl="2">
              <a:buFontTx/>
              <a:buChar char="-"/>
            </a:pPr>
            <a:r>
              <a:rPr lang="en-US" dirty="0"/>
              <a:t>Responsive for reading/writing data.</a:t>
            </a:r>
          </a:p>
          <a:p>
            <a:pPr marL="914400" lvl="1" indent="-457200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HDFS – Hadoop File Systems</a:t>
            </a:r>
            <a:br>
              <a:rPr lang="en-US" dirty="0"/>
            </a:br>
            <a:r>
              <a:rPr lang="en-US" sz="2700" dirty="0"/>
              <a:t>HDFS Concepts</a:t>
            </a:r>
          </a:p>
        </p:txBody>
      </p:sp>
    </p:spTree>
    <p:extLst>
      <p:ext uri="{BB962C8B-B14F-4D97-AF65-F5344CB8AC3E}">
        <p14:creationId xmlns:p14="http://schemas.microsoft.com/office/powerpoint/2010/main" val="69602976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>
              <a:buFontTx/>
              <a:buChar char="-"/>
            </a:pPr>
            <a:r>
              <a:rPr lang="en-US" dirty="0"/>
              <a:t>Namenodes</a:t>
            </a:r>
          </a:p>
          <a:p>
            <a:pPr lvl="1">
              <a:buFontTx/>
              <a:buChar char="-"/>
            </a:pPr>
            <a:endParaRPr lang="en-US" dirty="0"/>
          </a:p>
          <a:p>
            <a:pPr lvl="1">
              <a:buFontTx/>
              <a:buChar char="-"/>
            </a:pPr>
            <a:r>
              <a:rPr lang="en-US" dirty="0"/>
              <a:t>Journal Nodes.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457200" lvl="1" indent="0">
              <a:buNone/>
            </a:pPr>
            <a:r>
              <a:rPr lang="en-US" dirty="0"/>
              <a:t>- Datanodes</a:t>
            </a:r>
          </a:p>
          <a:p>
            <a:pPr lvl="1">
              <a:buFontTx/>
              <a:buChar char="-"/>
            </a:pPr>
            <a:endParaRPr lang="en-US" dirty="0"/>
          </a:p>
          <a:p>
            <a:pPr marL="914400" lvl="1" indent="-457200"/>
            <a:endParaRPr lang="en-US" dirty="0"/>
          </a:p>
          <a:p>
            <a:pPr lvl="1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50BEEDD3-087E-2642-B9C2-BA1FB977B340}"/>
              </a:ext>
            </a:extLst>
          </p:cNvPr>
          <p:cNvSpPr txBox="1">
            <a:spLocks/>
          </p:cNvSpPr>
          <p:nvPr/>
        </p:nvSpPr>
        <p:spPr>
          <a:xfrm>
            <a:off x="457200" y="237507"/>
            <a:ext cx="8229600" cy="8060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ea typeface="Arial" charset="0"/>
                <a:cs typeface="Arial" charset="0"/>
                <a:sym typeface="Arial" charset="0"/>
              </a:rPr>
              <a:t>HDFS – Hadoop File Systems</a:t>
            </a:r>
            <a:br>
              <a:rPr lang="en-US" dirty="0"/>
            </a:br>
            <a:r>
              <a:rPr lang="en-US" sz="3600" dirty="0"/>
              <a:t>HDFS – Big Data Storage</a:t>
            </a:r>
          </a:p>
        </p:txBody>
      </p:sp>
    </p:spTree>
    <p:extLst>
      <p:ext uri="{BB962C8B-B14F-4D97-AF65-F5344CB8AC3E}">
        <p14:creationId xmlns:p14="http://schemas.microsoft.com/office/powerpoint/2010/main" val="157355491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sz="2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  <a:t>Spark</a:t>
            </a:r>
            <a:br>
              <a:rPr lang="en-US" altLang="en-US" sz="32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charset="0"/>
                <a:ea typeface="Arial" charset="0"/>
                <a:cs typeface="Arial" charset="0"/>
                <a:sym typeface="Arial" charset="0"/>
              </a:rPr>
            </a:br>
            <a:r>
              <a:rPr lang="en-US" altLang="en-US" sz="3200" dirty="0">
                <a:latin typeface="Arial" charset="0"/>
                <a:ea typeface="Arial" charset="0"/>
                <a:cs typeface="Arial" charset="0"/>
                <a:sym typeface="Arial" charset="0"/>
              </a:rPr>
              <a:t>Spark lab Preparation</a:t>
            </a:r>
            <a:endParaRPr lang="en-US" sz="32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3315F18-D37A-8E4B-A719-110C2387607F}"/>
              </a:ext>
            </a:extLst>
          </p:cNvPr>
          <p:cNvSpPr/>
          <p:nvPr/>
        </p:nvSpPr>
        <p:spPr>
          <a:xfrm>
            <a:off x="1442617" y="2017660"/>
            <a:ext cx="31293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400" dirty="0">
                <a:latin typeface="Arial" charset="0"/>
                <a:ea typeface="Arial" charset="0"/>
                <a:cs typeface="Arial" charset="0"/>
                <a:sym typeface="Arial" charset="0"/>
              </a:rPr>
              <a:t>Signup for Databricks</a:t>
            </a:r>
            <a:endParaRPr lang="en-US" sz="24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89A7C85-2023-E640-A62B-D72068F9990B}"/>
              </a:ext>
            </a:extLst>
          </p:cNvPr>
          <p:cNvSpPr txBox="1"/>
          <p:nvPr/>
        </p:nvSpPr>
        <p:spPr>
          <a:xfrm>
            <a:off x="1431223" y="2690336"/>
            <a:ext cx="620979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for ‘Databricks Community Edition: Login’ and signup for the community edition.</a:t>
            </a:r>
          </a:p>
          <a:p>
            <a:endParaRPr lang="en-US" dirty="0"/>
          </a:p>
          <a:p>
            <a:r>
              <a:rPr lang="en-US" dirty="0"/>
              <a:t>Note: Do not create a trial account as it will expire and will require for you to pay for it.</a:t>
            </a:r>
          </a:p>
        </p:txBody>
      </p:sp>
    </p:spTree>
    <p:extLst>
      <p:ext uri="{BB962C8B-B14F-4D97-AF65-F5344CB8AC3E}">
        <p14:creationId xmlns:p14="http://schemas.microsoft.com/office/powerpoint/2010/main" val="3067783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4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15852" y="1796902"/>
            <a:ext cx="5523380" cy="4329943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Big Data architecture and its components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Hadoop Map/Reduce model</a:t>
            </a:r>
          </a:p>
          <a:p>
            <a:endParaRPr lang="en-US" dirty="0"/>
          </a:p>
          <a:p>
            <a:r>
              <a:rPr lang="en-US" dirty="0"/>
              <a:t>Spark programing.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Big Data using Hive (SQL)</a:t>
            </a:r>
          </a:p>
          <a:p>
            <a:endParaRPr lang="en-US" dirty="0"/>
          </a:p>
          <a:p>
            <a:r>
              <a:rPr lang="en-US" dirty="0"/>
              <a:t>Extending Hive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Kafka &amp; HBase </a:t>
            </a:r>
            <a:br>
              <a:rPr lang="en-US" dirty="0"/>
            </a:br>
            <a:endParaRPr lang="en-US" dirty="0"/>
          </a:p>
          <a:p>
            <a:r>
              <a:rPr lang="en-US" dirty="0"/>
              <a:t>Data pipeline design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class </a:t>
            </a:r>
            <a:b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What we will cover</a:t>
            </a:r>
          </a:p>
        </p:txBody>
      </p:sp>
    </p:spTree>
    <p:extLst>
      <p:ext uri="{BB962C8B-B14F-4D97-AF65-F5344CB8AC3E}">
        <p14:creationId xmlns:p14="http://schemas.microsoft.com/office/powerpoint/2010/main" val="22645139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11167"/>
            <a:ext cx="8229600" cy="1143000"/>
          </a:xfrm>
        </p:spPr>
        <p:txBody>
          <a:bodyPr>
            <a:normAutofit/>
          </a:bodyPr>
          <a:lstStyle/>
          <a:p>
            <a:r>
              <a:rPr lang="en-US" sz="48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292671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altLang="en-US" sz="3200" dirty="0">
                <a:latin typeface="Arial" charset="0"/>
                <a:ea typeface="Arial" charset="0"/>
                <a:cs typeface="Arial" charset="0"/>
                <a:sym typeface="Arial" charset="0"/>
              </a:rPr>
              <a:t>Recommended Books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00800" y="1600200"/>
            <a:ext cx="2286000" cy="45259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551708E-12D3-7D46-86EB-73471BAB3F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576" y="1969532"/>
            <a:ext cx="2316140" cy="309193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8862C0A-C067-5242-A93A-3976203F8442}"/>
              </a:ext>
            </a:extLst>
          </p:cNvPr>
          <p:cNvSpPr txBox="1"/>
          <p:nvPr/>
        </p:nvSpPr>
        <p:spPr>
          <a:xfrm>
            <a:off x="7080371" y="1417638"/>
            <a:ext cx="543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SQL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B058BF0-A0ED-6045-8BFA-B44D70903611}"/>
              </a:ext>
            </a:extLst>
          </p:cNvPr>
          <p:cNvSpPr txBox="1"/>
          <p:nvPr/>
        </p:nvSpPr>
        <p:spPr>
          <a:xfrm>
            <a:off x="1301871" y="1417638"/>
            <a:ext cx="599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Hive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40DF37A-61E8-1A4B-9512-A1DC8EB3DA1A}"/>
              </a:ext>
            </a:extLst>
          </p:cNvPr>
          <p:cNvSpPr txBox="1"/>
          <p:nvPr/>
        </p:nvSpPr>
        <p:spPr>
          <a:xfrm>
            <a:off x="4247534" y="1436688"/>
            <a:ext cx="7072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Spark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CC7FD0-7B32-4E42-AE3A-99097D1FB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5740" y="1969532"/>
            <a:ext cx="2692520" cy="379675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035A9C01-FD7D-474E-996B-507DC41F9D1F}"/>
              </a:ext>
            </a:extLst>
          </p:cNvPr>
          <p:cNvSpPr/>
          <p:nvPr/>
        </p:nvSpPr>
        <p:spPr>
          <a:xfrm>
            <a:off x="3028950" y="5467350"/>
            <a:ext cx="2609850" cy="65881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4317F5-CDBC-9049-8EA5-A21D13659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6910" y="1969532"/>
            <a:ext cx="2499334" cy="328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32214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6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525963"/>
          </a:xfrm>
        </p:spPr>
        <p:txBody>
          <a:bodyPr>
            <a:normAutofit/>
          </a:bodyPr>
          <a:lstStyle/>
          <a:p>
            <a:r>
              <a:rPr lang="en-US" sz="2800" dirty="0"/>
              <a:t>Have an intuition about Big Data system design.</a:t>
            </a:r>
          </a:p>
          <a:p>
            <a:endParaRPr lang="en-US" sz="2800" dirty="0"/>
          </a:p>
          <a:p>
            <a:r>
              <a:rPr lang="en-US" sz="2800" dirty="0"/>
              <a:t>Be able to write Big data programs.</a:t>
            </a:r>
          </a:p>
          <a:p>
            <a:endParaRPr lang="en-US" sz="2800" dirty="0"/>
          </a:p>
          <a:p>
            <a:r>
              <a:rPr lang="en-US" sz="2800" dirty="0"/>
              <a:t>Know how to design a “data pipeline”.</a:t>
            </a:r>
          </a:p>
          <a:p>
            <a:endParaRPr lang="en-US" sz="2800" dirty="0"/>
          </a:p>
          <a:p>
            <a:r>
              <a:rPr lang="en-US" sz="2800" dirty="0"/>
              <a:t>Continue to learn using other sources.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class</a:t>
            </a:r>
            <a:b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At the end of this class, I expect you to…</a:t>
            </a:r>
          </a:p>
        </p:txBody>
      </p:sp>
    </p:spTree>
    <p:extLst>
      <p:ext uri="{BB962C8B-B14F-4D97-AF65-F5344CB8AC3E}">
        <p14:creationId xmlns:p14="http://schemas.microsoft.com/office/powerpoint/2010/main" val="41298857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7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738" y="1828800"/>
            <a:ext cx="8902262" cy="4525963"/>
          </a:xfrm>
        </p:spPr>
        <p:txBody>
          <a:bodyPr>
            <a:normAutofit fontScale="92500" lnSpcReduction="10000"/>
          </a:bodyPr>
          <a:lstStyle/>
          <a:p>
            <a:r>
              <a:rPr lang="en-US" sz="2800" dirty="0"/>
              <a:t>We are covering some non-trivial concepts.</a:t>
            </a:r>
          </a:p>
          <a:p>
            <a:pPr lvl="1"/>
            <a:r>
              <a:rPr lang="en-US" sz="2400" dirty="0"/>
              <a:t>If you miss few advanced details, don’t worry too much.</a:t>
            </a:r>
            <a:br>
              <a:rPr lang="en-US" sz="2400" dirty="0"/>
            </a:br>
            <a:r>
              <a:rPr lang="en-US" sz="2400" b="1" dirty="0">
                <a:solidFill>
                  <a:srgbClr val="C00000"/>
                </a:solidFill>
              </a:rPr>
              <a:t>Important:</a:t>
            </a:r>
            <a:r>
              <a:rPr lang="en-US" sz="2400" dirty="0"/>
              <a:t> If you are lost, </a:t>
            </a:r>
            <a:r>
              <a:rPr lang="en-US" sz="2400" b="1" u="sng" dirty="0">
                <a:solidFill>
                  <a:schemeClr val="accent1">
                    <a:lumMod val="75000"/>
                  </a:schemeClr>
                </a:solidFill>
              </a:rPr>
              <a:t>please stop me!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</a:t>
            </a:r>
            <a:r>
              <a:rPr lang="en-US" sz="2400" dirty="0"/>
              <a:t>And ask for clarification.</a:t>
            </a:r>
          </a:p>
          <a:p>
            <a:pPr lvl="1"/>
            <a:r>
              <a:rPr lang="en-US" sz="2400" dirty="0"/>
              <a:t>I want to make the class as interactive as possible.</a:t>
            </a:r>
          </a:p>
          <a:p>
            <a:pPr marL="0" indent="0">
              <a:buNone/>
            </a:pPr>
            <a:endParaRPr lang="en-US" sz="2800" dirty="0"/>
          </a:p>
          <a:p>
            <a:r>
              <a:rPr lang="en-US" sz="2800" dirty="0"/>
              <a:t>Problems in the labs are a lot harder than the ones in the test.</a:t>
            </a:r>
          </a:p>
          <a:p>
            <a:pPr lvl="1"/>
            <a:r>
              <a:rPr lang="en-US" sz="2400" dirty="0"/>
              <a:t>This is by design, so advanced students can also benefit from the class.</a:t>
            </a:r>
          </a:p>
          <a:p>
            <a:endParaRPr lang="en-US" sz="2800" dirty="0"/>
          </a:p>
          <a:p>
            <a:r>
              <a:rPr lang="en-US" sz="2800" dirty="0"/>
              <a:t>To succeed in the test, you need to master the foundational knowledge about a Hadoop cluster, Hive, and Spark.</a:t>
            </a:r>
          </a:p>
          <a:p>
            <a:endParaRPr lang="en-US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CE78B427-23CA-1B49-946D-516FA9390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About the class</a:t>
            </a:r>
            <a:br>
              <a:rPr lang="en-US" sz="3000" dirty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000" dirty="0">
                <a:latin typeface="Arial" panose="020B0604020202020204" pitchFamily="34" charset="0"/>
                <a:cs typeface="Arial" panose="020B0604020202020204" pitchFamily="34" charset="0"/>
              </a:rPr>
              <a:t>Class Material vs The Test</a:t>
            </a:r>
          </a:p>
        </p:txBody>
      </p:sp>
    </p:spTree>
    <p:extLst>
      <p:ext uri="{BB962C8B-B14F-4D97-AF65-F5344CB8AC3E}">
        <p14:creationId xmlns:p14="http://schemas.microsoft.com/office/powerpoint/2010/main" val="9013824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90572-9DB2-5E47-8FFB-63B2F2C9F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FA9D7B-AD07-3D4E-86E7-24D8ADC9DBBF}"/>
              </a:ext>
            </a:extLst>
          </p:cNvPr>
          <p:cNvSpPr txBox="1"/>
          <p:nvPr/>
        </p:nvSpPr>
        <p:spPr>
          <a:xfrm>
            <a:off x="746235" y="1261241"/>
            <a:ext cx="698938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Test 1 – After 5</a:t>
            </a:r>
            <a:r>
              <a:rPr lang="en-US" sz="2400" baseline="30000" dirty="0"/>
              <a:t>th</a:t>
            </a:r>
            <a:r>
              <a:rPr lang="en-US" sz="2400" dirty="0"/>
              <a:t> Lecture (Take home)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8 questions worth 5 points each.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7 multiple choice questions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1 question with one paragraph answer.</a:t>
            </a:r>
          </a:p>
          <a:p>
            <a:pPr lvl="1"/>
            <a:endParaRPr lang="en-US" sz="2400" dirty="0"/>
          </a:p>
          <a:p>
            <a:pPr lvl="1"/>
            <a:endParaRPr lang="en-US" sz="2400" dirty="0"/>
          </a:p>
          <a:p>
            <a:r>
              <a:rPr lang="en-US" sz="2400" dirty="0"/>
              <a:t>Test 2 – At 8</a:t>
            </a:r>
            <a:r>
              <a:rPr lang="en-US" sz="2400" baseline="30000" dirty="0"/>
              <a:t>th</a:t>
            </a:r>
            <a:r>
              <a:rPr lang="en-US" sz="2400" dirty="0"/>
              <a:t> Lecture - Open book.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4 questions worth 15 points each.</a:t>
            </a:r>
          </a:p>
          <a:p>
            <a:pPr marL="742950" lvl="1" indent="-285750">
              <a:buFontTx/>
              <a:buChar char="-"/>
            </a:pPr>
            <a:r>
              <a:rPr lang="en-US" sz="2000" dirty="0"/>
              <a:t>Test your knowledge on perform operations like:</a:t>
            </a:r>
          </a:p>
          <a:p>
            <a:pPr marL="1200150" lvl="2" indent="-285750">
              <a:buFontTx/>
              <a:buChar char="-"/>
            </a:pPr>
            <a:r>
              <a:rPr lang="en-US" sz="2000" dirty="0"/>
              <a:t>Load file into a Hadoop cluster</a:t>
            </a:r>
          </a:p>
          <a:p>
            <a:pPr marL="1200150" lvl="2" indent="-285750">
              <a:buFontTx/>
              <a:buChar char="-"/>
            </a:pPr>
            <a:r>
              <a:rPr lang="en-US" sz="2000" dirty="0"/>
              <a:t>Create a table mapping to files loaded.</a:t>
            </a:r>
          </a:p>
          <a:p>
            <a:pPr marL="1200150" lvl="2" indent="-285750">
              <a:buFontTx/>
              <a:buChar char="-"/>
            </a:pPr>
            <a:r>
              <a:rPr lang="en-US" sz="2000" dirty="0"/>
              <a:t>Perform transformations on datasets.</a:t>
            </a:r>
          </a:p>
          <a:p>
            <a:pPr marL="1200150" lvl="2" indent="-285750">
              <a:buFontTx/>
              <a:buChar char="-"/>
            </a:pPr>
            <a:r>
              <a:rPr lang="en-US" sz="2000" dirty="0"/>
              <a:t>Query and extract results from cluster. </a:t>
            </a:r>
          </a:p>
          <a:p>
            <a:pPr lvl="1"/>
            <a:endParaRPr lang="en-US" sz="2400" dirty="0"/>
          </a:p>
          <a:p>
            <a:pPr lvl="1"/>
            <a:endParaRPr lang="en-US" dirty="0"/>
          </a:p>
          <a:p>
            <a:pPr marL="742950" lvl="1" indent="-285750">
              <a:buFontTx/>
              <a:buChar char="-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13350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0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Big Data </a:t>
            </a:r>
            <a:b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</a:br>
            <a:r>
              <a:rPr lang="en-US" sz="3200" dirty="0">
                <a:solidFill>
                  <a:schemeClr val="tx2">
                    <a:lumMod val="60000"/>
                    <a:lumOff val="40000"/>
                  </a:schemeClr>
                </a:solidFill>
              </a:rPr>
              <a:t>Why Big Data?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38031"/>
            <a:ext cx="7761767" cy="1620837"/>
          </a:xfrm>
        </p:spPr>
        <p:txBody>
          <a:bodyPr>
            <a:normAutofit fontScale="85000" lnSpcReduction="20000"/>
          </a:bodyPr>
          <a:lstStyle/>
          <a:p>
            <a:r>
              <a:rPr lang="en-US" sz="2400" dirty="0"/>
              <a:t>More information being stored digitally.</a:t>
            </a:r>
          </a:p>
          <a:p>
            <a:endParaRPr lang="en-US" sz="2400" dirty="0"/>
          </a:p>
          <a:p>
            <a:r>
              <a:rPr lang="en-US" sz="2400" dirty="0"/>
              <a:t>Need to process larger datasets and unstructured data.</a:t>
            </a:r>
          </a:p>
          <a:p>
            <a:endParaRPr lang="en-US" sz="2400" dirty="0"/>
          </a:p>
          <a:p>
            <a:r>
              <a:rPr lang="en-US" sz="2400" dirty="0"/>
              <a:t>Cannot process in traditional databases systems.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51DD575-60CB-0646-A266-BF54EDD8D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329" y="3365499"/>
            <a:ext cx="1866471" cy="27969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785743-6F14-124A-953E-165CAA9A386B}"/>
              </a:ext>
            </a:extLst>
          </p:cNvPr>
          <p:cNvSpPr txBox="1"/>
          <p:nvPr/>
        </p:nvSpPr>
        <p:spPr>
          <a:xfrm>
            <a:off x="2358725" y="6182796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Published 1986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1ECC68E-6753-584A-A892-C795F4C2E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3951" y="3436377"/>
            <a:ext cx="2133600" cy="276758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A422FE5-F2EC-CE44-BE07-05B4758D5228}"/>
              </a:ext>
            </a:extLst>
          </p:cNvPr>
          <p:cNvSpPr txBox="1"/>
          <p:nvPr/>
        </p:nvSpPr>
        <p:spPr>
          <a:xfrm>
            <a:off x="5131423" y="6223011"/>
            <a:ext cx="16225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Published 1994</a:t>
            </a:r>
          </a:p>
        </p:txBody>
      </p:sp>
    </p:spTree>
    <p:extLst>
      <p:ext uri="{BB962C8B-B14F-4D97-AF65-F5344CB8AC3E}">
        <p14:creationId xmlns:p14="http://schemas.microsoft.com/office/powerpoint/2010/main" val="994699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9565</TotalTime>
  <Words>1722</Words>
  <Application>Microsoft Macintosh PowerPoint</Application>
  <PresentationFormat>On-screen Show (4:3)</PresentationFormat>
  <Paragraphs>350</Paragraphs>
  <Slides>40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</vt:i4>
      </vt:variant>
    </vt:vector>
  </HeadingPairs>
  <TitlesOfParts>
    <vt:vector size="45" baseType="lpstr">
      <vt:lpstr>Arial</vt:lpstr>
      <vt:lpstr>Calibri</vt:lpstr>
      <vt:lpstr>Helvetica Neue</vt:lpstr>
      <vt:lpstr>Impact</vt:lpstr>
      <vt:lpstr>Office Theme</vt:lpstr>
      <vt:lpstr>Hadoop:  Distributed Processing of Big Data</vt:lpstr>
      <vt:lpstr>About Me</vt:lpstr>
      <vt:lpstr>About the class  What about you</vt:lpstr>
      <vt:lpstr>About the class  What we will cover</vt:lpstr>
      <vt:lpstr>Recommended Books</vt:lpstr>
      <vt:lpstr>About the class At the end of this class, I expect you to…</vt:lpstr>
      <vt:lpstr>About the class Class Material vs The Test</vt:lpstr>
      <vt:lpstr>Tests</vt:lpstr>
      <vt:lpstr>Big Data  Why Big Data?</vt:lpstr>
      <vt:lpstr>A New Architecture is needed Data Transfer versus Storage Size</vt:lpstr>
      <vt:lpstr>1Mb data transfer</vt:lpstr>
      <vt:lpstr>Big Data  The 5 V’s of Big Data</vt:lpstr>
      <vt:lpstr>A New Architecture is Needed  High level abstraction</vt:lpstr>
      <vt:lpstr>A New Architecture is Needed  Forces</vt:lpstr>
      <vt:lpstr>A New Architecture is Needed  Initial approach</vt:lpstr>
      <vt:lpstr>PowerPoint Presentation</vt:lpstr>
      <vt:lpstr>Hadoop is born Big Data Distributions</vt:lpstr>
      <vt:lpstr>Hadoop is born The Hadoop Cluster</vt:lpstr>
      <vt:lpstr>Hadoop is born The Hadoop Stack</vt:lpstr>
      <vt:lpstr>PowerPoint Presentation</vt:lpstr>
      <vt:lpstr>PowerPoint Presentation</vt:lpstr>
      <vt:lpstr>PowerPoint Presentation</vt:lpstr>
      <vt:lpstr>PowerPoint Presentation</vt:lpstr>
      <vt:lpstr>Hadoop is born Hadoop Map/Reduce x Spark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Spark Spark lab Preparation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Marilson Campos</dc:creator>
  <cp:lastModifiedBy>Marilson Campos</cp:lastModifiedBy>
  <cp:revision>252</cp:revision>
  <cp:lastPrinted>2021-01-23T10:10:13Z</cp:lastPrinted>
  <dcterms:created xsi:type="dcterms:W3CDTF">2015-08-09T19:29:26Z</dcterms:created>
  <dcterms:modified xsi:type="dcterms:W3CDTF">2022-03-12T04:43:59Z</dcterms:modified>
</cp:coreProperties>
</file>

<file path=docProps/thumbnail.jpeg>
</file>